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5"/>
  </p:notesMasterIdLst>
  <p:sldIdLst>
    <p:sldId id="256" r:id="rId2"/>
    <p:sldId id="257" r:id="rId3"/>
    <p:sldId id="258" r:id="rId4"/>
    <p:sldId id="312" r:id="rId5"/>
    <p:sldId id="285" r:id="rId6"/>
    <p:sldId id="259" r:id="rId7"/>
    <p:sldId id="260" r:id="rId8"/>
    <p:sldId id="261" r:id="rId9"/>
    <p:sldId id="262" r:id="rId10"/>
    <p:sldId id="263" r:id="rId11"/>
    <p:sldId id="264" r:id="rId12"/>
    <p:sldId id="283" r:id="rId13"/>
    <p:sldId id="286" r:id="rId14"/>
    <p:sldId id="292" r:id="rId15"/>
    <p:sldId id="294" r:id="rId16"/>
    <p:sldId id="265" r:id="rId17"/>
    <p:sldId id="295" r:id="rId18"/>
    <p:sldId id="296" r:id="rId19"/>
    <p:sldId id="293" r:id="rId20"/>
    <p:sldId id="313" r:id="rId21"/>
    <p:sldId id="314" r:id="rId22"/>
    <p:sldId id="315" r:id="rId23"/>
    <p:sldId id="316" r:id="rId24"/>
    <p:sldId id="289" r:id="rId25"/>
    <p:sldId id="355" r:id="rId26"/>
    <p:sldId id="356" r:id="rId27"/>
    <p:sldId id="324" r:id="rId28"/>
    <p:sldId id="325" r:id="rId29"/>
    <p:sldId id="326" r:id="rId30"/>
    <p:sldId id="279" r:id="rId31"/>
    <p:sldId id="350" r:id="rId32"/>
    <p:sldId id="267" r:id="rId33"/>
    <p:sldId id="319" r:id="rId34"/>
    <p:sldId id="317" r:id="rId35"/>
    <p:sldId id="332" r:id="rId36"/>
    <p:sldId id="328" r:id="rId37"/>
    <p:sldId id="333" r:id="rId38"/>
    <p:sldId id="334" r:id="rId39"/>
    <p:sldId id="281" r:id="rId40"/>
    <p:sldId id="336" r:id="rId41"/>
    <p:sldId id="337" r:id="rId42"/>
    <p:sldId id="346" r:id="rId43"/>
    <p:sldId id="357" r:id="rId44"/>
    <p:sldId id="338" r:id="rId45"/>
    <p:sldId id="288" r:id="rId46"/>
    <p:sldId id="339" r:id="rId47"/>
    <p:sldId id="340" r:id="rId48"/>
    <p:sldId id="341" r:id="rId49"/>
    <p:sldId id="345" r:id="rId50"/>
    <p:sldId id="343" r:id="rId51"/>
    <p:sldId id="358" r:id="rId52"/>
    <p:sldId id="287" r:id="rId53"/>
    <p:sldId id="348" r:id="rId54"/>
    <p:sldId id="349" r:id="rId55"/>
    <p:sldId id="347" r:id="rId56"/>
    <p:sldId id="359" r:id="rId57"/>
    <p:sldId id="344" r:id="rId58"/>
    <p:sldId id="269" r:id="rId59"/>
    <p:sldId id="353" r:id="rId60"/>
    <p:sldId id="352" r:id="rId61"/>
    <p:sldId id="351" r:id="rId62"/>
    <p:sldId id="354" r:id="rId63"/>
    <p:sldId id="36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A03A14-7E5A-4408-B28E-FFC33F851165}">
          <p14:sldIdLst>
            <p14:sldId id="256"/>
            <p14:sldId id="257"/>
            <p14:sldId id="258"/>
            <p14:sldId id="312"/>
            <p14:sldId id="285"/>
            <p14:sldId id="259"/>
            <p14:sldId id="260"/>
            <p14:sldId id="261"/>
            <p14:sldId id="262"/>
            <p14:sldId id="263"/>
            <p14:sldId id="264"/>
            <p14:sldId id="283"/>
            <p14:sldId id="286"/>
            <p14:sldId id="292"/>
            <p14:sldId id="294"/>
            <p14:sldId id="265"/>
            <p14:sldId id="295"/>
            <p14:sldId id="296"/>
            <p14:sldId id="293"/>
            <p14:sldId id="313"/>
            <p14:sldId id="314"/>
            <p14:sldId id="315"/>
            <p14:sldId id="316"/>
            <p14:sldId id="289"/>
            <p14:sldId id="355"/>
            <p14:sldId id="356"/>
            <p14:sldId id="324"/>
            <p14:sldId id="325"/>
            <p14:sldId id="326"/>
            <p14:sldId id="279"/>
            <p14:sldId id="350"/>
            <p14:sldId id="267"/>
            <p14:sldId id="319"/>
            <p14:sldId id="317"/>
            <p14:sldId id="332"/>
            <p14:sldId id="328"/>
            <p14:sldId id="333"/>
            <p14:sldId id="334"/>
            <p14:sldId id="281"/>
            <p14:sldId id="336"/>
            <p14:sldId id="337"/>
            <p14:sldId id="346"/>
            <p14:sldId id="357"/>
            <p14:sldId id="338"/>
            <p14:sldId id="288"/>
            <p14:sldId id="339"/>
            <p14:sldId id="340"/>
            <p14:sldId id="341"/>
            <p14:sldId id="345"/>
            <p14:sldId id="343"/>
            <p14:sldId id="358"/>
            <p14:sldId id="287"/>
            <p14:sldId id="348"/>
            <p14:sldId id="349"/>
            <p14:sldId id="347"/>
            <p14:sldId id="359"/>
            <p14:sldId id="344"/>
            <p14:sldId id="269"/>
            <p14:sldId id="353"/>
            <p14:sldId id="352"/>
            <p14:sldId id="351"/>
            <p14:sldId id="354"/>
            <p14:sldId id="360"/>
          </p14:sldIdLst>
        </p14:section>
        <p14:section name="Untitled Section" id="{7E112A63-9E04-4E86-8822-6F781FB38F4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067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0867" autoAdjust="0"/>
    <p:restoredTop sz="74081" autoAdjust="0"/>
  </p:normalViewPr>
  <p:slideViewPr>
    <p:cSldViewPr>
      <p:cViewPr varScale="1">
        <p:scale>
          <a:sx n="102" d="100"/>
          <a:sy n="102" d="100"/>
        </p:scale>
        <p:origin x="-1884" y="-96"/>
      </p:cViewPr>
      <p:guideLst>
        <p:guide orient="horz" pos="2160"/>
        <p:guide pos="2880"/>
      </p:guideLst>
    </p:cSldViewPr>
  </p:slideViewPr>
  <p:outlineViewPr>
    <p:cViewPr>
      <p:scale>
        <a:sx n="33" d="100"/>
        <a:sy n="33" d="100"/>
      </p:scale>
      <p:origin x="18" y="22968"/>
    </p:cViewPr>
  </p:outlineViewPr>
  <p:notesTextViewPr>
    <p:cViewPr>
      <p:scale>
        <a:sx n="1" d="1"/>
        <a:sy n="1" d="1"/>
      </p:scale>
      <p:origin x="0" y="0"/>
    </p:cViewPr>
  </p:notesTextViewPr>
  <p:sorterViewPr>
    <p:cViewPr>
      <p:scale>
        <a:sx n="100" d="100"/>
        <a:sy n="100" d="100"/>
      </p:scale>
      <p:origin x="0" y="58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63563D-A8BD-4420-B279-339C0FB6A493}" type="datetimeFigureOut">
              <a:rPr lang="en-GB" smtClean="0"/>
              <a:t>28/08/2014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8E9A94-0572-4FBE-A9E5-D0D847F07028}" type="slidenum">
              <a:rPr lang="en-GB" smtClean="0"/>
              <a:t>‹#›</a:t>
            </a:fld>
            <a:endParaRPr lang="en-GB"/>
          </a:p>
        </p:txBody>
      </p:sp>
    </p:spTree>
    <p:extLst>
      <p:ext uri="{BB962C8B-B14F-4D97-AF65-F5344CB8AC3E}">
        <p14:creationId xmlns:p14="http://schemas.microsoft.com/office/powerpoint/2010/main" val="2041660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www.w3.org/TR/html-markup/embed.html#embed" TargetMode="External"/><Relationship Id="rId13" Type="http://schemas.openxmlformats.org/officeDocument/2006/relationships/hyperlink" Target="http://www.w3.org/TR/html-markup/link.html#link" TargetMode="External"/><Relationship Id="rId18" Type="http://schemas.openxmlformats.org/officeDocument/2006/relationships/hyperlink" Target="http://www.w3.org/TR/html-markup/wbr.html#wbr" TargetMode="External"/><Relationship Id="rId3" Type="http://schemas.openxmlformats.org/officeDocument/2006/relationships/hyperlink" Target="http://www.w3.org/TR/html-markup/area.html#area" TargetMode="External"/><Relationship Id="rId7" Type="http://schemas.openxmlformats.org/officeDocument/2006/relationships/hyperlink" Target="http://www.w3.org/TR/html-markup/command.html#command" TargetMode="External"/><Relationship Id="rId12" Type="http://schemas.openxmlformats.org/officeDocument/2006/relationships/hyperlink" Target="http://www.w3.org/TR/html-markup/keygen.html#keygen" TargetMode="External"/><Relationship Id="rId17" Type="http://schemas.openxmlformats.org/officeDocument/2006/relationships/hyperlink" Target="http://www.w3.org/TR/html-markup/track.html#track" TargetMode="External"/><Relationship Id="rId2" Type="http://schemas.openxmlformats.org/officeDocument/2006/relationships/slide" Target="../slides/slide15.xml"/><Relationship Id="rId16" Type="http://schemas.openxmlformats.org/officeDocument/2006/relationships/hyperlink" Target="http://www.w3.org/TR/html-markup/source.html#source" TargetMode="External"/><Relationship Id="rId1" Type="http://schemas.openxmlformats.org/officeDocument/2006/relationships/notesMaster" Target="../notesMasters/notesMaster1.xml"/><Relationship Id="rId6" Type="http://schemas.openxmlformats.org/officeDocument/2006/relationships/hyperlink" Target="http://www.w3.org/TR/html-markup/col.html#col" TargetMode="External"/><Relationship Id="rId11" Type="http://schemas.openxmlformats.org/officeDocument/2006/relationships/hyperlink" Target="http://www.w3.org/TR/html-markup/input.html#input" TargetMode="External"/><Relationship Id="rId5" Type="http://schemas.openxmlformats.org/officeDocument/2006/relationships/hyperlink" Target="http://www.w3.org/TR/html-markup/br.html#br" TargetMode="External"/><Relationship Id="rId15" Type="http://schemas.openxmlformats.org/officeDocument/2006/relationships/hyperlink" Target="http://www.w3.org/TR/html-markup/param.html#param" TargetMode="External"/><Relationship Id="rId10" Type="http://schemas.openxmlformats.org/officeDocument/2006/relationships/hyperlink" Target="http://www.w3.org/TR/html-markup/img.html#img" TargetMode="External"/><Relationship Id="rId4" Type="http://schemas.openxmlformats.org/officeDocument/2006/relationships/hyperlink" Target="http://www.w3.org/TR/html-markup/base.html#base" TargetMode="External"/><Relationship Id="rId9" Type="http://schemas.openxmlformats.org/officeDocument/2006/relationships/hyperlink" Target="http://www.w3.org/TR/html-markup/hr.html#hr" TargetMode="External"/><Relationship Id="rId14" Type="http://schemas.openxmlformats.org/officeDocument/2006/relationships/hyperlink" Target="http://www.w3.org/TR/html-markup/meta.html#met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Don’t dwell</a:t>
            </a:r>
            <a:r>
              <a:rPr lang="en-GB" baseline="0" dirty="0" smtClean="0"/>
              <a:t> on this – just introduce.</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a:t>
            </a:fld>
            <a:endParaRPr lang="en-GB"/>
          </a:p>
        </p:txBody>
      </p:sp>
    </p:spTree>
    <p:extLst>
      <p:ext uri="{BB962C8B-B14F-4D97-AF65-F5344CB8AC3E}">
        <p14:creationId xmlns:p14="http://schemas.microsoft.com/office/powerpoint/2010/main" val="2747240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Void elements:</a:t>
            </a:r>
            <a:r>
              <a:rPr lang="en-GB" baseline="0" dirty="0" smtClean="0"/>
              <a:t> </a:t>
            </a:r>
            <a:r>
              <a:rPr lang="en-GB" sz="1200" b="0" i="0" kern="1200" dirty="0" smtClean="0">
                <a:solidFill>
                  <a:schemeClr val="tx1"/>
                </a:solidFill>
                <a:effectLst/>
                <a:latin typeface="+mn-lt"/>
                <a:ea typeface="+mn-ea"/>
                <a:cs typeface="+mn-cs"/>
                <a:hlinkClick r:id="rId3"/>
              </a:rPr>
              <a:t>area</a:t>
            </a:r>
            <a:r>
              <a:rPr lang="en-GB" sz="1200" b="0"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hlinkClick r:id="rId4"/>
              </a:rPr>
              <a:t>base</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hlinkClick r:id="rId5"/>
              </a:rPr>
              <a:t>br</a:t>
            </a:r>
            <a:r>
              <a:rPr lang="en-GB" sz="1200" b="0"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hlinkClick r:id="rId6"/>
              </a:rPr>
              <a:t>col</a:t>
            </a:r>
            <a:r>
              <a:rPr lang="en-GB" sz="1200" b="0"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hlinkClick r:id="rId7"/>
              </a:rPr>
              <a:t>command</a:t>
            </a:r>
            <a:r>
              <a:rPr lang="en-GB" sz="1200" b="0"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hlinkClick r:id="rId8"/>
              </a:rPr>
              <a:t>embed</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hlinkClick r:id="rId9"/>
              </a:rPr>
              <a:t>hr</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hlinkClick r:id="rId10"/>
              </a:rPr>
              <a:t>img</a:t>
            </a:r>
            <a:r>
              <a:rPr lang="en-GB" sz="1200" b="0"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hlinkClick r:id="rId11"/>
              </a:rPr>
              <a:t>input</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hlinkClick r:id="rId12"/>
              </a:rPr>
              <a:t>keygen</a:t>
            </a:r>
            <a:r>
              <a:rPr lang="en-GB" sz="1200" b="0"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hlinkClick r:id="rId13"/>
              </a:rPr>
              <a:t>link</a:t>
            </a:r>
            <a:r>
              <a:rPr lang="en-GB" sz="1200" b="0"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hlinkClick r:id="rId14"/>
              </a:rPr>
              <a:t>meta</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hlinkClick r:id="rId15"/>
              </a:rPr>
              <a:t>param</a:t>
            </a:r>
            <a:r>
              <a:rPr lang="en-GB" sz="1200" b="0"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hlinkClick r:id="rId16"/>
              </a:rPr>
              <a:t>source</a:t>
            </a:r>
            <a:r>
              <a:rPr lang="en-GB" sz="1200" b="0"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hlinkClick r:id="rId17"/>
              </a:rPr>
              <a:t>track</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hlinkClick r:id="rId18"/>
              </a:rPr>
              <a:t>wbr</a:t>
            </a:r>
            <a:endParaRPr lang="en-GB" sz="1200" b="0" i="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15</a:t>
            </a:fld>
            <a:endParaRPr lang="en-GB"/>
          </a:p>
        </p:txBody>
      </p:sp>
    </p:spTree>
    <p:extLst>
      <p:ext uri="{BB962C8B-B14F-4D97-AF65-F5344CB8AC3E}">
        <p14:creationId xmlns:p14="http://schemas.microsoft.com/office/powerpoint/2010/main" val="1689634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Other elements:</a:t>
            </a:r>
          </a:p>
          <a:p>
            <a:r>
              <a:rPr lang="en-GB" baseline="0" dirty="0" err="1" smtClean="0"/>
              <a:t>lang</a:t>
            </a:r>
            <a:r>
              <a:rPr lang="en-GB" baseline="0" dirty="0" smtClean="0"/>
              <a:t>=“en” in the html tag</a:t>
            </a:r>
          </a:p>
          <a:p>
            <a:r>
              <a:rPr lang="en-GB" dirty="0" smtClean="0"/>
              <a:t>&lt;meta charset="utf-8"&gt; in</a:t>
            </a:r>
            <a:r>
              <a:rPr lang="en-GB" baseline="0" dirty="0" smtClean="0"/>
              <a:t> the head to define the </a:t>
            </a:r>
            <a:r>
              <a:rPr lang="en-GB" baseline="0" dirty="0" err="1" smtClean="0"/>
              <a:t>characterset</a:t>
            </a:r>
            <a:r>
              <a:rPr lang="en-GB" baseline="0" dirty="0" smtClean="0"/>
              <a:t>.</a:t>
            </a:r>
          </a:p>
          <a:p>
            <a:endParaRPr lang="en-GB" baseline="0" dirty="0" smtClean="0"/>
          </a:p>
          <a:p>
            <a:r>
              <a:rPr lang="en-GB" baseline="0" dirty="0" smtClean="0"/>
              <a:t>Head and Body are optional so, smallest valid HTML 5 :</a:t>
            </a:r>
          </a:p>
          <a:p>
            <a:r>
              <a:rPr lang="en-GB" sz="1200" kern="1200" dirty="0" smtClean="0">
                <a:solidFill>
                  <a:schemeClr val="tx1"/>
                </a:solidFill>
                <a:effectLst/>
                <a:latin typeface="+mn-lt"/>
                <a:ea typeface="+mn-ea"/>
                <a:cs typeface="+mn-cs"/>
              </a:rPr>
              <a:t>&lt;!</a:t>
            </a:r>
            <a:r>
              <a:rPr lang="en-GB" sz="1200" kern="1200" dirty="0" err="1" smtClean="0">
                <a:solidFill>
                  <a:schemeClr val="tx1"/>
                </a:solidFill>
                <a:effectLst/>
                <a:latin typeface="+mn-lt"/>
                <a:ea typeface="+mn-ea"/>
                <a:cs typeface="+mn-cs"/>
              </a:rPr>
              <a:t>doctype</a:t>
            </a:r>
            <a:r>
              <a:rPr lang="en-GB" sz="1200" kern="1200" dirty="0" smtClean="0">
                <a:solidFill>
                  <a:schemeClr val="tx1"/>
                </a:solidFill>
                <a:effectLst/>
                <a:latin typeface="+mn-lt"/>
                <a:ea typeface="+mn-ea"/>
                <a:cs typeface="+mn-cs"/>
              </a:rPr>
              <a:t> html&gt;&lt;title&gt;&lt;/title&gt;</a:t>
            </a:r>
          </a:p>
          <a:p>
            <a:r>
              <a:rPr lang="en-GB" sz="1200" kern="1200" baseline="0" dirty="0" smtClean="0">
                <a:solidFill>
                  <a:schemeClr val="tx1"/>
                </a:solidFill>
                <a:effectLst/>
                <a:latin typeface="+mn-lt"/>
                <a:ea typeface="+mn-ea"/>
                <a:cs typeface="+mn-cs"/>
              </a:rPr>
              <a:t>Though might </a:t>
            </a:r>
            <a:r>
              <a:rPr lang="en-GB" sz="1200" kern="1200" baseline="0" smtClean="0">
                <a:solidFill>
                  <a:schemeClr val="tx1"/>
                </a:solidFill>
                <a:effectLst/>
                <a:latin typeface="+mn-lt"/>
                <a:ea typeface="+mn-ea"/>
                <a:cs typeface="+mn-cs"/>
              </a:rPr>
              <a:t>not work!</a:t>
            </a:r>
            <a:endParaRPr lang="en-GB" baseline="0" dirty="0" smtClean="0"/>
          </a:p>
        </p:txBody>
      </p:sp>
      <p:sp>
        <p:nvSpPr>
          <p:cNvPr id="4" name="Slide Number Placeholder 3"/>
          <p:cNvSpPr>
            <a:spLocks noGrp="1"/>
          </p:cNvSpPr>
          <p:nvPr>
            <p:ph type="sldNum" sz="quarter" idx="10"/>
          </p:nvPr>
        </p:nvSpPr>
        <p:spPr/>
        <p:txBody>
          <a:bodyPr/>
          <a:lstStyle/>
          <a:p>
            <a:fld id="{8E8E9A94-0572-4FBE-A9E5-D0D847F07028}" type="slidenum">
              <a:rPr lang="en-GB" smtClean="0"/>
              <a:t>16</a:t>
            </a:fld>
            <a:endParaRPr lang="en-GB"/>
          </a:p>
        </p:txBody>
      </p:sp>
    </p:spTree>
    <p:extLst>
      <p:ext uri="{BB962C8B-B14F-4D97-AF65-F5344CB8AC3E}">
        <p14:creationId xmlns:p14="http://schemas.microsoft.com/office/powerpoint/2010/main" val="229943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Traditional to write a hello world</a:t>
            </a:r>
            <a:r>
              <a:rPr lang="en-GB" baseline="0" dirty="0" smtClean="0"/>
              <a:t> example first for any technology =- proves to yourself that you  can get a basic thing working and provide output. </a:t>
            </a:r>
          </a:p>
          <a:p>
            <a:r>
              <a:rPr lang="en-GB" baseline="0" dirty="0" smtClean="0"/>
              <a:t>Typically a program:  http://en.wikipedia.org/wiki/Hello_world_program </a:t>
            </a:r>
          </a:p>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17</a:t>
            </a:fld>
            <a:endParaRPr lang="en-GB"/>
          </a:p>
        </p:txBody>
      </p:sp>
    </p:spTree>
    <p:extLst>
      <p:ext uri="{BB962C8B-B14F-4D97-AF65-F5344CB8AC3E}">
        <p14:creationId xmlns:p14="http://schemas.microsoft.com/office/powerpoint/2010/main" val="2770385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22</a:t>
            </a:fld>
            <a:endParaRPr lang="en-GB"/>
          </a:p>
        </p:txBody>
      </p:sp>
    </p:spTree>
    <p:extLst>
      <p:ext uri="{BB962C8B-B14F-4D97-AF65-F5344CB8AC3E}">
        <p14:creationId xmlns:p14="http://schemas.microsoft.com/office/powerpoint/2010/main" val="143582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not,</a:t>
            </a:r>
            <a:r>
              <a:rPr lang="en-GB" baseline="0" dirty="0" smtClean="0"/>
              <a:t> give your self a metaphorical pat on the back. Or arrange to have someone pat you on the back.</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23</a:t>
            </a:fld>
            <a:endParaRPr lang="en-GB"/>
          </a:p>
        </p:txBody>
      </p:sp>
    </p:spTree>
    <p:extLst>
      <p:ext uri="{BB962C8B-B14F-4D97-AF65-F5344CB8AC3E}">
        <p14:creationId xmlns:p14="http://schemas.microsoft.com/office/powerpoint/2010/main" val="4158070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 </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24</a:t>
            </a:fld>
            <a:endParaRPr lang="en-GB"/>
          </a:p>
        </p:txBody>
      </p:sp>
    </p:spTree>
    <p:extLst>
      <p:ext uri="{BB962C8B-B14F-4D97-AF65-F5344CB8AC3E}">
        <p14:creationId xmlns:p14="http://schemas.microsoft.com/office/powerpoint/2010/main" val="1183163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 </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25</a:t>
            </a:fld>
            <a:endParaRPr lang="en-GB"/>
          </a:p>
        </p:txBody>
      </p:sp>
    </p:spTree>
    <p:extLst>
      <p:ext uri="{BB962C8B-B14F-4D97-AF65-F5344CB8AC3E}">
        <p14:creationId xmlns:p14="http://schemas.microsoft.com/office/powerpoint/2010/main" val="1183163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 </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26</a:t>
            </a:fld>
            <a:endParaRPr lang="en-GB"/>
          </a:p>
        </p:txBody>
      </p:sp>
    </p:spTree>
    <p:extLst>
      <p:ext uri="{BB962C8B-B14F-4D97-AF65-F5344CB8AC3E}">
        <p14:creationId xmlns:p14="http://schemas.microsoft.com/office/powerpoint/2010/main" val="1183163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 </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27</a:t>
            </a:fld>
            <a:endParaRPr lang="en-GB"/>
          </a:p>
        </p:txBody>
      </p:sp>
    </p:spTree>
    <p:extLst>
      <p:ext uri="{BB962C8B-B14F-4D97-AF65-F5344CB8AC3E}">
        <p14:creationId xmlns:p14="http://schemas.microsoft.com/office/powerpoint/2010/main" val="1183163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 </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28</a:t>
            </a:fld>
            <a:endParaRPr lang="en-GB"/>
          </a:p>
        </p:txBody>
      </p:sp>
    </p:spTree>
    <p:extLst>
      <p:ext uri="{BB962C8B-B14F-4D97-AF65-F5344CB8AC3E}">
        <p14:creationId xmlns:p14="http://schemas.microsoft.com/office/powerpoint/2010/main" val="1183163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Again,</a:t>
            </a:r>
            <a:r>
              <a:rPr lang="en-GB" baseline="0" dirty="0" smtClean="0"/>
              <a:t> don’t dwell… This is important when you come to write web apps, for now we will be writing static web pages.</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3</a:t>
            </a:fld>
            <a:endParaRPr lang="en-GB"/>
          </a:p>
        </p:txBody>
      </p:sp>
    </p:spTree>
    <p:extLst>
      <p:ext uri="{BB962C8B-B14F-4D97-AF65-F5344CB8AC3E}">
        <p14:creationId xmlns:p14="http://schemas.microsoft.com/office/powerpoint/2010/main" val="2876910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GB" baseline="0" dirty="0" smtClean="0"/>
              <a:t>Code should be *mostly* self commenting.</a:t>
            </a:r>
          </a:p>
          <a:p>
            <a:pPr marL="0" indent="0">
              <a:buFont typeface="Arial" charset="0"/>
              <a:buNone/>
            </a:pPr>
            <a:r>
              <a:rPr lang="en-GB" baseline="0" dirty="0" smtClean="0"/>
              <a:t>We have guidelines about this – for now you won’t be dealing with anything complicated enough to </a:t>
            </a:r>
            <a:r>
              <a:rPr lang="en-GB" baseline="0" dirty="0" err="1" smtClean="0"/>
              <a:t>warrrant</a:t>
            </a:r>
            <a:r>
              <a:rPr lang="en-GB" baseline="0" dirty="0" smtClean="0"/>
              <a:t> it. Acceptable uses:</a:t>
            </a:r>
          </a:p>
          <a:p>
            <a:pPr marL="0" indent="0">
              <a:buFont typeface="Arial" charset="0"/>
              <a:buNone/>
            </a:pPr>
            <a:endParaRPr lang="en-GB" baseline="0" dirty="0" smtClean="0"/>
          </a:p>
          <a:p>
            <a:pPr marL="228600" indent="-228600">
              <a:buFont typeface="Arial" charset="0"/>
              <a:buAutoNum type="arabicPeriod"/>
            </a:pPr>
            <a:r>
              <a:rPr lang="en-GB" baseline="0" dirty="0" smtClean="0"/>
              <a:t>TODOs – where you absolutely don’t have time to do something.</a:t>
            </a:r>
          </a:p>
          <a:p>
            <a:pPr marL="228600" indent="-228600">
              <a:buFont typeface="Arial" charset="0"/>
              <a:buAutoNum type="arabicPeriod"/>
            </a:pPr>
            <a:r>
              <a:rPr lang="en-GB" baseline="0" dirty="0" smtClean="0"/>
              <a:t>Commenting something that the code can’t say e.g. “This was added at the request of </a:t>
            </a:r>
            <a:r>
              <a:rPr lang="en-GB" i="1" baseline="0" dirty="0" smtClean="0"/>
              <a:t>insert culprit here </a:t>
            </a:r>
            <a:r>
              <a:rPr lang="en-GB" i="0" baseline="0" dirty="0" smtClean="0"/>
              <a:t>who wanted it for SEO purposes“</a:t>
            </a:r>
          </a:p>
          <a:p>
            <a:pPr marL="228600" indent="-228600">
              <a:buFont typeface="Arial" charset="0"/>
              <a:buAutoNum type="arabicPeriod"/>
            </a:pPr>
            <a:r>
              <a:rPr lang="en-GB" i="0" baseline="0" dirty="0" smtClean="0"/>
              <a:t>The code has </a:t>
            </a:r>
            <a:r>
              <a:rPr lang="en-GB" b="1" i="0" baseline="0" dirty="0" smtClean="0"/>
              <a:t>unavoidable</a:t>
            </a:r>
            <a:r>
              <a:rPr lang="en-GB" i="0" baseline="0" dirty="0" smtClean="0"/>
              <a:t> complexity. Very rare  - think can I make this simpler before adding a comment for this. </a:t>
            </a:r>
          </a:p>
          <a:p>
            <a:pPr marL="0" indent="0">
              <a:buFont typeface="Arial" charset="0"/>
              <a:buNone/>
            </a:pPr>
            <a:endParaRPr lang="en-GB" i="1" baseline="0" dirty="0" smtClean="0"/>
          </a:p>
        </p:txBody>
      </p:sp>
      <p:sp>
        <p:nvSpPr>
          <p:cNvPr id="4" name="Slide Number Placeholder 3"/>
          <p:cNvSpPr>
            <a:spLocks noGrp="1"/>
          </p:cNvSpPr>
          <p:nvPr>
            <p:ph type="sldNum" sz="quarter" idx="10"/>
          </p:nvPr>
        </p:nvSpPr>
        <p:spPr/>
        <p:txBody>
          <a:bodyPr/>
          <a:lstStyle/>
          <a:p>
            <a:fld id="{8E8E9A94-0572-4FBE-A9E5-D0D847F07028}" type="slidenum">
              <a:rPr lang="en-GB" smtClean="0"/>
              <a:t>30</a:t>
            </a:fld>
            <a:endParaRPr lang="en-GB"/>
          </a:p>
        </p:txBody>
      </p:sp>
    </p:spTree>
    <p:extLst>
      <p:ext uri="{BB962C8B-B14F-4D97-AF65-F5344CB8AC3E}">
        <p14:creationId xmlns:p14="http://schemas.microsoft.com/office/powerpoint/2010/main" val="2298078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32</a:t>
            </a:fld>
            <a:endParaRPr lang="en-GB"/>
          </a:p>
        </p:txBody>
      </p:sp>
    </p:spTree>
    <p:extLst>
      <p:ext uri="{BB962C8B-B14F-4D97-AF65-F5344CB8AC3E}">
        <p14:creationId xmlns:p14="http://schemas.microsoft.com/office/powerpoint/2010/main" val="2622262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one time it was possible</a:t>
            </a:r>
            <a:r>
              <a:rPr lang="en-GB" baseline="0" dirty="0" smtClean="0"/>
              <a:t> to declare some text between &lt;</a:t>
            </a:r>
            <a:r>
              <a:rPr lang="en-GB" baseline="0" dirty="0" err="1" smtClean="0"/>
              <a:t>i</a:t>
            </a:r>
            <a:r>
              <a:rPr lang="en-GB" baseline="0" dirty="0" smtClean="0"/>
              <a:t>&gt; tags, and set the style so it was not italicised! </a:t>
            </a:r>
          </a:p>
          <a:p>
            <a:r>
              <a:rPr lang="en-GB" baseline="0" dirty="0" smtClean="0"/>
              <a:t>All modern browsers style &lt;</a:t>
            </a:r>
            <a:r>
              <a:rPr lang="en-GB" baseline="0" dirty="0" err="1" smtClean="0"/>
              <a:t>em</a:t>
            </a:r>
            <a:r>
              <a:rPr lang="en-GB" baseline="0" dirty="0" smtClean="0"/>
              <a:t>&gt; as italic and &lt;strong&gt; as bold, but there is no requirement to do this, as these tags are semantic. Because of this browser quirk &lt;</a:t>
            </a:r>
            <a:r>
              <a:rPr lang="en-GB" baseline="0" dirty="0" err="1" smtClean="0"/>
              <a:t>i</a:t>
            </a:r>
            <a:r>
              <a:rPr lang="en-GB" baseline="0" dirty="0" smtClean="0"/>
              <a:t>&gt; and &lt;b&gt; are more often used. </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34</a:t>
            </a:fld>
            <a:endParaRPr lang="en-GB"/>
          </a:p>
        </p:txBody>
      </p:sp>
    </p:spTree>
    <p:extLst>
      <p:ext uri="{BB962C8B-B14F-4D97-AF65-F5344CB8AC3E}">
        <p14:creationId xmlns:p14="http://schemas.microsoft.com/office/powerpoint/2010/main" val="31541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 anchor,</a:t>
            </a:r>
            <a:r>
              <a:rPr lang="en-GB" baseline="0" dirty="0" smtClean="0"/>
              <a:t> so sometime links are called anchor tags.</a:t>
            </a:r>
          </a:p>
          <a:p>
            <a:r>
              <a:rPr lang="en-GB" baseline="0" dirty="0" smtClean="0"/>
              <a:t>HTML5 adds extra stuff- this can be seen at http://www.w3schools.com/tags/tag_a.asp </a:t>
            </a:r>
          </a:p>
          <a:p>
            <a:r>
              <a:rPr lang="en-GB" baseline="0" dirty="0" smtClean="0"/>
              <a:t>Can add short bits of JavaScript to fire an event in the </a:t>
            </a:r>
            <a:r>
              <a:rPr lang="en-GB" baseline="0" dirty="0" err="1" smtClean="0"/>
              <a:t>href</a:t>
            </a:r>
            <a:r>
              <a:rPr lang="en-GB" baseline="0" dirty="0" smtClean="0"/>
              <a:t> (or another attribute called </a:t>
            </a:r>
            <a:r>
              <a:rPr lang="en-GB" baseline="0" dirty="0" err="1" smtClean="0"/>
              <a:t>onClick</a:t>
            </a:r>
            <a:r>
              <a:rPr lang="en-GB" baseline="0" dirty="0" smtClean="0"/>
              <a:t>) to the anchor tag. This used to be considered OK, but is now considered bad.  A better way is called “unobtrusive” effectively adding a script that hooks itself into the anchor without effecting the anchor itself. See http://stackoverflow.com/questions/17670048/anchor-tag-onclick-using-unobtrusive-javascript </a:t>
            </a:r>
          </a:p>
          <a:p>
            <a:endParaRPr lang="en-GB" baseline="0" dirty="0" smtClean="0"/>
          </a:p>
        </p:txBody>
      </p:sp>
      <p:sp>
        <p:nvSpPr>
          <p:cNvPr id="4" name="Slide Number Placeholder 3"/>
          <p:cNvSpPr>
            <a:spLocks noGrp="1"/>
          </p:cNvSpPr>
          <p:nvPr>
            <p:ph type="sldNum" sz="quarter" idx="10"/>
          </p:nvPr>
        </p:nvSpPr>
        <p:spPr/>
        <p:txBody>
          <a:bodyPr/>
          <a:lstStyle/>
          <a:p>
            <a:fld id="{8E8E9A94-0572-4FBE-A9E5-D0D847F07028}" type="slidenum">
              <a:rPr lang="en-GB" smtClean="0"/>
              <a:t>35</a:t>
            </a:fld>
            <a:endParaRPr lang="en-GB"/>
          </a:p>
        </p:txBody>
      </p:sp>
    </p:spTree>
    <p:extLst>
      <p:ext uri="{BB962C8B-B14F-4D97-AF65-F5344CB8AC3E}">
        <p14:creationId xmlns:p14="http://schemas.microsoft.com/office/powerpoint/2010/main" val="2547070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 anchor,</a:t>
            </a:r>
            <a:r>
              <a:rPr lang="en-GB" baseline="0" dirty="0" smtClean="0"/>
              <a:t> so sometime links are normally called anchor tags when talking about HTML.</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36</a:t>
            </a:fld>
            <a:endParaRPr lang="en-GB"/>
          </a:p>
        </p:txBody>
      </p:sp>
    </p:spTree>
    <p:extLst>
      <p:ext uri="{BB962C8B-B14F-4D97-AF65-F5344CB8AC3E}">
        <p14:creationId xmlns:p14="http://schemas.microsoft.com/office/powerpoint/2010/main" val="2547070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 the linked</a:t>
            </a:r>
            <a:r>
              <a:rPr lang="en-GB" baseline="0" dirty="0" smtClean="0"/>
              <a:t> anchor does not need any content.</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37</a:t>
            </a:fld>
            <a:endParaRPr lang="en-GB"/>
          </a:p>
        </p:txBody>
      </p:sp>
    </p:spTree>
    <p:extLst>
      <p:ext uri="{BB962C8B-B14F-4D97-AF65-F5344CB8AC3E}">
        <p14:creationId xmlns:p14="http://schemas.microsoft.com/office/powerpoint/2010/main" val="150839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Other things</a:t>
            </a:r>
            <a:r>
              <a:rPr lang="en-GB" baseline="0" dirty="0" smtClean="0"/>
              <a:t> can be added to the URL – URL parameters for example.</a:t>
            </a:r>
          </a:p>
          <a:p>
            <a:r>
              <a:rPr lang="en-GB" baseline="0" dirty="0" smtClean="0"/>
              <a:t>.NET has  a few ways for generating URLs – these are designed to be more robust – relative </a:t>
            </a:r>
            <a:r>
              <a:rPr lang="en-GB" baseline="0" dirty="0" err="1" smtClean="0"/>
              <a:t>urls</a:t>
            </a:r>
            <a:r>
              <a:rPr lang="en-GB" baseline="0" dirty="0" smtClean="0"/>
              <a:t> hardcoded in HTML tend to be a PITA, if the page moves the URL needs to be kept in sync.</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38</a:t>
            </a:fld>
            <a:endParaRPr lang="en-GB"/>
          </a:p>
        </p:txBody>
      </p:sp>
    </p:spTree>
    <p:extLst>
      <p:ext uri="{BB962C8B-B14F-4D97-AF65-F5344CB8AC3E}">
        <p14:creationId xmlns:p14="http://schemas.microsoft.com/office/powerpoint/2010/main" val="2032832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Often set the title attribute</a:t>
            </a:r>
            <a:r>
              <a:rPr lang="en-GB" baseline="0" dirty="0" smtClean="0"/>
              <a:t> – this shows as a popup when the image is hovered over.</a:t>
            </a:r>
            <a:endParaRPr lang="en-GB" dirty="0" smtClean="0"/>
          </a:p>
          <a:p>
            <a:r>
              <a:rPr lang="en-GB" dirty="0" smtClean="0"/>
              <a:t>Can also set a background</a:t>
            </a:r>
            <a:r>
              <a:rPr lang="en-GB" baseline="0" dirty="0" smtClean="0"/>
              <a:t> image to any element – need to use as appropriate.</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39</a:t>
            </a:fld>
            <a:endParaRPr lang="en-GB"/>
          </a:p>
        </p:txBody>
      </p:sp>
    </p:spTree>
    <p:extLst>
      <p:ext uri="{BB962C8B-B14F-4D97-AF65-F5344CB8AC3E}">
        <p14:creationId xmlns:p14="http://schemas.microsoft.com/office/powerpoint/2010/main" val="4044513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40</a:t>
            </a:fld>
            <a:endParaRPr lang="en-GB"/>
          </a:p>
        </p:txBody>
      </p:sp>
    </p:spTree>
    <p:extLst>
      <p:ext uri="{BB962C8B-B14F-4D97-AF65-F5344CB8AC3E}">
        <p14:creationId xmlns:p14="http://schemas.microsoft.com/office/powerpoint/2010/main" val="10738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Text</a:t>
            </a:r>
            <a:r>
              <a:rPr lang="en-GB" baseline="0" dirty="0" smtClean="0"/>
              <a:t> for articles can be found in associated resources, along with images etc.</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41</a:t>
            </a:fld>
            <a:endParaRPr lang="en-GB"/>
          </a:p>
        </p:txBody>
      </p:sp>
    </p:spTree>
    <p:extLst>
      <p:ext uri="{BB962C8B-B14F-4D97-AF65-F5344CB8AC3E}">
        <p14:creationId xmlns:p14="http://schemas.microsoft.com/office/powerpoint/2010/main" val="2487775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Bold</a:t>
            </a:r>
            <a:r>
              <a:rPr lang="en-GB" baseline="0" dirty="0" smtClean="0"/>
              <a:t> Terms are important!</a:t>
            </a:r>
          </a:p>
          <a:p>
            <a:r>
              <a:rPr lang="en-GB" baseline="0" dirty="0" smtClean="0"/>
              <a:t>Separate files = re-usable. Can also “minify” separate </a:t>
            </a:r>
            <a:r>
              <a:rPr lang="en-GB" baseline="0" dirty="0" err="1" smtClean="0"/>
              <a:t>css</a:t>
            </a:r>
            <a:r>
              <a:rPr lang="en-GB" baseline="0" dirty="0" smtClean="0"/>
              <a:t>/</a:t>
            </a:r>
            <a:r>
              <a:rPr lang="en-GB" baseline="0" dirty="0" err="1" smtClean="0"/>
              <a:t>js</a:t>
            </a:r>
            <a:r>
              <a:rPr lang="en-GB" baseline="0" dirty="0" smtClean="0"/>
              <a:t> files – reducing their size and page render times</a:t>
            </a:r>
          </a:p>
          <a:p>
            <a:r>
              <a:rPr lang="en-GB" baseline="0" dirty="0" smtClean="0"/>
              <a:t>Almost never any reason to have CSS in the page.</a:t>
            </a:r>
          </a:p>
          <a:p>
            <a:r>
              <a:rPr lang="en-GB" baseline="0" dirty="0" smtClean="0"/>
              <a:t>Occasionally put JS on the page – keeping it close to the HTML it is acting on, and also some scripts we want to execute immediately when the page is rendered – a separate file might arrive after this point.</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a:t>
            </a:fld>
            <a:endParaRPr lang="en-GB"/>
          </a:p>
        </p:txBody>
      </p:sp>
    </p:spTree>
    <p:extLst>
      <p:ext uri="{BB962C8B-B14F-4D97-AF65-F5344CB8AC3E}">
        <p14:creationId xmlns:p14="http://schemas.microsoft.com/office/powerpoint/2010/main" val="1727744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Text</a:t>
            </a:r>
            <a:r>
              <a:rPr lang="en-GB" baseline="0" dirty="0" smtClean="0"/>
              <a:t> for articles can be found in associated resources, along with images etc.</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42</a:t>
            </a:fld>
            <a:endParaRPr lang="en-GB"/>
          </a:p>
        </p:txBody>
      </p:sp>
    </p:spTree>
    <p:extLst>
      <p:ext uri="{BB962C8B-B14F-4D97-AF65-F5344CB8AC3E}">
        <p14:creationId xmlns:p14="http://schemas.microsoft.com/office/powerpoint/2010/main" val="2487775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Text</a:t>
            </a:r>
            <a:r>
              <a:rPr lang="en-GB" baseline="0" dirty="0" smtClean="0"/>
              <a:t> for articles can be found in associated resources, along with images etc.</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43</a:t>
            </a:fld>
            <a:endParaRPr lang="en-GB"/>
          </a:p>
        </p:txBody>
      </p:sp>
    </p:spTree>
    <p:extLst>
      <p:ext uri="{BB962C8B-B14F-4D97-AF65-F5344CB8AC3E}">
        <p14:creationId xmlns:p14="http://schemas.microsoft.com/office/powerpoint/2010/main" val="2487775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See http://www.w3schools.com/tags/tag_ol.asp</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46</a:t>
            </a:fld>
            <a:endParaRPr lang="en-GB"/>
          </a:p>
        </p:txBody>
      </p:sp>
    </p:spTree>
    <p:extLst>
      <p:ext uri="{BB962C8B-B14F-4D97-AF65-F5344CB8AC3E}">
        <p14:creationId xmlns:p14="http://schemas.microsoft.com/office/powerpoint/2010/main" val="1938857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See http://www.w3schools.com/tags/tag_ol.asp</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47</a:t>
            </a:fld>
            <a:endParaRPr lang="en-GB"/>
          </a:p>
        </p:txBody>
      </p:sp>
    </p:spTree>
    <p:extLst>
      <p:ext uri="{BB962C8B-B14F-4D97-AF65-F5344CB8AC3E}">
        <p14:creationId xmlns:p14="http://schemas.microsoft.com/office/powerpoint/2010/main" val="1938857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attribute</a:t>
            </a:r>
            <a:r>
              <a:rPr lang="en-GB" baseline="0" dirty="0" smtClean="0"/>
              <a:t> adds and inline style – normally avoid, but we will use until we start to cover style sheets.</a:t>
            </a:r>
          </a:p>
        </p:txBody>
      </p:sp>
      <p:sp>
        <p:nvSpPr>
          <p:cNvPr id="4" name="Slide Number Placeholder 3"/>
          <p:cNvSpPr>
            <a:spLocks noGrp="1"/>
          </p:cNvSpPr>
          <p:nvPr>
            <p:ph type="sldNum" sz="quarter" idx="10"/>
          </p:nvPr>
        </p:nvSpPr>
        <p:spPr/>
        <p:txBody>
          <a:bodyPr/>
          <a:lstStyle/>
          <a:p>
            <a:fld id="{8E8E9A94-0572-4FBE-A9E5-D0D847F07028}" type="slidenum">
              <a:rPr lang="en-GB" smtClean="0"/>
              <a:t>48</a:t>
            </a:fld>
            <a:endParaRPr lang="en-GB"/>
          </a:p>
        </p:txBody>
      </p:sp>
    </p:spTree>
    <p:extLst>
      <p:ext uri="{BB962C8B-B14F-4D97-AF65-F5344CB8AC3E}">
        <p14:creationId xmlns:p14="http://schemas.microsoft.com/office/powerpoint/2010/main" val="1938857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See http://www.w3schools.com/tags/tag_ol.asp</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49</a:t>
            </a:fld>
            <a:endParaRPr lang="en-GB"/>
          </a:p>
        </p:txBody>
      </p:sp>
    </p:spTree>
    <p:extLst>
      <p:ext uri="{BB962C8B-B14F-4D97-AF65-F5344CB8AC3E}">
        <p14:creationId xmlns:p14="http://schemas.microsoft.com/office/powerpoint/2010/main" val="1938857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See http://www.w3schools.com/tags/tag_ol.asp</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50</a:t>
            </a:fld>
            <a:endParaRPr lang="en-GB"/>
          </a:p>
        </p:txBody>
      </p:sp>
    </p:spTree>
    <p:extLst>
      <p:ext uri="{BB962C8B-B14F-4D97-AF65-F5344CB8AC3E}">
        <p14:creationId xmlns:p14="http://schemas.microsoft.com/office/powerpoint/2010/main" val="1938857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Lots of styling.</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52</a:t>
            </a:fld>
            <a:endParaRPr lang="en-GB"/>
          </a:p>
        </p:txBody>
      </p:sp>
    </p:spTree>
    <p:extLst>
      <p:ext uri="{BB962C8B-B14F-4D97-AF65-F5344CB8AC3E}">
        <p14:creationId xmlns:p14="http://schemas.microsoft.com/office/powerpoint/2010/main" val="2438666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Lots of styling</a:t>
            </a:r>
            <a:r>
              <a:rPr lang="en-GB" baseline="0" dirty="0" smtClean="0"/>
              <a:t> for tables available.</a:t>
            </a:r>
          </a:p>
          <a:p>
            <a:endParaRPr lang="en-GB" dirty="0" smtClean="0"/>
          </a:p>
        </p:txBody>
      </p:sp>
      <p:sp>
        <p:nvSpPr>
          <p:cNvPr id="4" name="Slide Number Placeholder 3"/>
          <p:cNvSpPr>
            <a:spLocks noGrp="1"/>
          </p:cNvSpPr>
          <p:nvPr>
            <p:ph type="sldNum" sz="quarter" idx="10"/>
          </p:nvPr>
        </p:nvSpPr>
        <p:spPr/>
        <p:txBody>
          <a:bodyPr/>
          <a:lstStyle/>
          <a:p>
            <a:fld id="{8E8E9A94-0572-4FBE-A9E5-D0D847F07028}" type="slidenum">
              <a:rPr lang="en-GB" smtClean="0"/>
              <a:t>53</a:t>
            </a:fld>
            <a:endParaRPr lang="en-GB"/>
          </a:p>
        </p:txBody>
      </p:sp>
    </p:spTree>
    <p:extLst>
      <p:ext uri="{BB962C8B-B14F-4D97-AF65-F5344CB8AC3E}">
        <p14:creationId xmlns:p14="http://schemas.microsoft.com/office/powerpoint/2010/main" val="2438666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mtClean="0"/>
              <a:t>Can </a:t>
            </a:r>
            <a:r>
              <a:rPr lang="en-GB" dirty="0" smtClean="0"/>
              <a:t>also add </a:t>
            </a:r>
            <a:r>
              <a:rPr lang="en-GB" dirty="0" err="1" smtClean="0"/>
              <a:t>colspan</a:t>
            </a:r>
            <a:r>
              <a:rPr lang="en-GB" dirty="0" smtClean="0"/>
              <a:t> and </a:t>
            </a:r>
            <a:r>
              <a:rPr lang="en-GB" dirty="0" err="1" smtClean="0"/>
              <a:t>rowspan</a:t>
            </a:r>
            <a:r>
              <a:rPr lang="en-GB" dirty="0" smtClean="0"/>
              <a:t> to the same cell (not shown)</a:t>
            </a:r>
          </a:p>
          <a:p>
            <a:endParaRPr lang="en-GB" dirty="0" smtClean="0"/>
          </a:p>
        </p:txBody>
      </p:sp>
      <p:sp>
        <p:nvSpPr>
          <p:cNvPr id="4" name="Slide Number Placeholder 3"/>
          <p:cNvSpPr>
            <a:spLocks noGrp="1"/>
          </p:cNvSpPr>
          <p:nvPr>
            <p:ph type="sldNum" sz="quarter" idx="10"/>
          </p:nvPr>
        </p:nvSpPr>
        <p:spPr/>
        <p:txBody>
          <a:bodyPr/>
          <a:lstStyle/>
          <a:p>
            <a:fld id="{8E8E9A94-0572-4FBE-A9E5-D0D847F07028}" type="slidenum">
              <a:rPr lang="en-GB" smtClean="0"/>
              <a:t>54</a:t>
            </a:fld>
            <a:endParaRPr lang="en-GB"/>
          </a:p>
        </p:txBody>
      </p:sp>
    </p:spTree>
    <p:extLst>
      <p:ext uri="{BB962C8B-B14F-4D97-AF65-F5344CB8AC3E}">
        <p14:creationId xmlns:p14="http://schemas.microsoft.com/office/powerpoint/2010/main" val="243866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structure adds </a:t>
            </a:r>
            <a:r>
              <a:rPr lang="en-GB" baseline="0" dirty="0" smtClean="0"/>
              <a:t>semantic information, i.e. meaning about the document. E.g. a heading tag defines a header on a page</a:t>
            </a:r>
          </a:p>
          <a:p>
            <a:r>
              <a:rPr lang="en-GB" baseline="0" dirty="0" smtClean="0"/>
              <a:t>This is important </a:t>
            </a:r>
          </a:p>
          <a:p>
            <a:r>
              <a:rPr lang="en-GB" baseline="0" dirty="0" smtClean="0"/>
              <a:t>Drag and drop interfaces are available – but they hide what they are doing. The HTML generated behind the scenes can be </a:t>
            </a:r>
            <a:r>
              <a:rPr lang="en-GB" i="1" baseline="0" dirty="0" smtClean="0"/>
              <a:t>dreadful</a:t>
            </a:r>
            <a:r>
              <a:rPr lang="en-GB" baseline="0" dirty="0" smtClean="0"/>
              <a:t> – Microsoft’s tool </a:t>
            </a:r>
            <a:r>
              <a:rPr lang="en-GB" baseline="0" dirty="0" err="1" smtClean="0"/>
              <a:t>frontpage</a:t>
            </a:r>
            <a:r>
              <a:rPr lang="en-GB" baseline="0" dirty="0" smtClean="0"/>
              <a:t> used to put styles for everything on everything so web pages were often twice the size they needed to be. No substitute for knowing what you are doing!</a:t>
            </a:r>
          </a:p>
          <a:p>
            <a:r>
              <a:rPr lang="en-GB" dirty="0" smtClean="0"/>
              <a:t>Find</a:t>
            </a:r>
            <a:r>
              <a:rPr lang="en-GB" baseline="0" dirty="0" smtClean="0"/>
              <a:t> a text editor with syntax highlighting now – suggest </a:t>
            </a:r>
            <a:r>
              <a:rPr lang="en-GB" baseline="0" dirty="0" err="1" smtClean="0"/>
              <a:t>notpad</a:t>
            </a:r>
            <a:r>
              <a:rPr lang="en-GB" baseline="0" dirty="0" smtClean="0"/>
              <a:t>++, but will move on to more fully featured IDEs later.</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6</a:t>
            </a:fld>
            <a:endParaRPr lang="en-GB"/>
          </a:p>
        </p:txBody>
      </p:sp>
    </p:spTree>
    <p:extLst>
      <p:ext uri="{BB962C8B-B14F-4D97-AF65-F5344CB8AC3E}">
        <p14:creationId xmlns:p14="http://schemas.microsoft.com/office/powerpoint/2010/main" val="542658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See http://www.w3schools.com/tags/tag_ol.asp</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55</a:t>
            </a:fld>
            <a:endParaRPr lang="en-GB"/>
          </a:p>
        </p:txBody>
      </p:sp>
    </p:spTree>
    <p:extLst>
      <p:ext uri="{BB962C8B-B14F-4D97-AF65-F5344CB8AC3E}">
        <p14:creationId xmlns:p14="http://schemas.microsoft.com/office/powerpoint/2010/main" val="1938857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New to HTML5</a:t>
            </a:r>
            <a:r>
              <a:rPr lang="en-GB" baseline="0" dirty="0" smtClean="0"/>
              <a:t> – good support now so can pretty much use – unless requirement is to support really old browsers. </a:t>
            </a:r>
          </a:p>
          <a:p>
            <a:r>
              <a:rPr lang="en-GB" baseline="0" dirty="0" smtClean="0"/>
              <a:t>All browsers we support either recognise these elements, or interpret them as </a:t>
            </a:r>
            <a:r>
              <a:rPr lang="en-GB" baseline="0" dirty="0" err="1" smtClean="0"/>
              <a:t>divs</a:t>
            </a:r>
            <a:r>
              <a:rPr lang="en-GB" baseline="0" dirty="0" smtClean="0"/>
              <a:t>, so safe to use.</a:t>
            </a:r>
            <a:endParaRPr lang="en-GB" baseline="0" dirty="0"/>
          </a:p>
        </p:txBody>
      </p:sp>
      <p:sp>
        <p:nvSpPr>
          <p:cNvPr id="4" name="Slide Number Placeholder 3"/>
          <p:cNvSpPr>
            <a:spLocks noGrp="1"/>
          </p:cNvSpPr>
          <p:nvPr>
            <p:ph type="sldNum" sz="quarter" idx="10"/>
          </p:nvPr>
        </p:nvSpPr>
        <p:spPr/>
        <p:txBody>
          <a:bodyPr/>
          <a:lstStyle/>
          <a:p>
            <a:fld id="{8E8E9A94-0572-4FBE-A9E5-D0D847F07028}" type="slidenum">
              <a:rPr lang="en-GB" smtClean="0"/>
              <a:t>58</a:t>
            </a:fld>
            <a:endParaRPr lang="en-GB"/>
          </a:p>
        </p:txBody>
      </p:sp>
    </p:spTree>
    <p:extLst>
      <p:ext uri="{BB962C8B-B14F-4D97-AF65-F5344CB8AC3E}">
        <p14:creationId xmlns:p14="http://schemas.microsoft.com/office/powerpoint/2010/main" val="3711571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New to HTML5</a:t>
            </a:r>
            <a:r>
              <a:rPr lang="en-GB" baseline="0" dirty="0" smtClean="0"/>
              <a:t> – good support now so can pretty much use – unless requirement is to support really old browsers. </a:t>
            </a:r>
          </a:p>
          <a:p>
            <a:r>
              <a:rPr lang="en-GB" baseline="0" dirty="0" smtClean="0"/>
              <a:t>All browsers we support either recognise these elements, or interpret them as </a:t>
            </a:r>
            <a:r>
              <a:rPr lang="en-GB" baseline="0" dirty="0" err="1" smtClean="0"/>
              <a:t>divs</a:t>
            </a:r>
            <a:r>
              <a:rPr lang="en-GB" baseline="0" dirty="0" smtClean="0"/>
              <a:t>, so safe to use.</a:t>
            </a:r>
            <a:endParaRPr lang="en-GB" baseline="0" dirty="0"/>
          </a:p>
        </p:txBody>
      </p:sp>
      <p:sp>
        <p:nvSpPr>
          <p:cNvPr id="4" name="Slide Number Placeholder 3"/>
          <p:cNvSpPr>
            <a:spLocks noGrp="1"/>
          </p:cNvSpPr>
          <p:nvPr>
            <p:ph type="sldNum" sz="quarter" idx="10"/>
          </p:nvPr>
        </p:nvSpPr>
        <p:spPr/>
        <p:txBody>
          <a:bodyPr/>
          <a:lstStyle/>
          <a:p>
            <a:fld id="{8E8E9A94-0572-4FBE-A9E5-D0D847F07028}" type="slidenum">
              <a:rPr lang="en-GB" smtClean="0"/>
              <a:t>59</a:t>
            </a:fld>
            <a:endParaRPr lang="en-GB"/>
          </a:p>
        </p:txBody>
      </p:sp>
    </p:spTree>
    <p:extLst>
      <p:ext uri="{BB962C8B-B14F-4D97-AF65-F5344CB8AC3E}">
        <p14:creationId xmlns:p14="http://schemas.microsoft.com/office/powerpoint/2010/main" val="3711571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New to HTML5</a:t>
            </a:r>
            <a:r>
              <a:rPr lang="en-GB" baseline="0" dirty="0" smtClean="0"/>
              <a:t> – good support now so can pretty much use – unless requirement is to support really old browsers. </a:t>
            </a:r>
          </a:p>
          <a:p>
            <a:r>
              <a:rPr lang="en-GB" baseline="0" dirty="0" smtClean="0"/>
              <a:t>All browsers we support either recognise these elements, or interpret them as </a:t>
            </a:r>
            <a:r>
              <a:rPr lang="en-GB" baseline="0" dirty="0" err="1" smtClean="0"/>
              <a:t>divs</a:t>
            </a:r>
            <a:r>
              <a:rPr lang="en-GB" baseline="0" dirty="0" smtClean="0"/>
              <a:t>, so safe to use.</a:t>
            </a:r>
            <a:endParaRPr lang="en-GB" baseline="0" dirty="0"/>
          </a:p>
        </p:txBody>
      </p:sp>
      <p:sp>
        <p:nvSpPr>
          <p:cNvPr id="4" name="Slide Number Placeholder 3"/>
          <p:cNvSpPr>
            <a:spLocks noGrp="1"/>
          </p:cNvSpPr>
          <p:nvPr>
            <p:ph type="sldNum" sz="quarter" idx="10"/>
          </p:nvPr>
        </p:nvSpPr>
        <p:spPr/>
        <p:txBody>
          <a:bodyPr/>
          <a:lstStyle/>
          <a:p>
            <a:fld id="{8E8E9A94-0572-4FBE-A9E5-D0D847F07028}" type="slidenum">
              <a:rPr lang="en-GB" smtClean="0"/>
              <a:t>60</a:t>
            </a:fld>
            <a:endParaRPr lang="en-GB"/>
          </a:p>
        </p:txBody>
      </p:sp>
    </p:spTree>
    <p:extLst>
      <p:ext uri="{BB962C8B-B14F-4D97-AF65-F5344CB8AC3E}">
        <p14:creationId xmlns:p14="http://schemas.microsoft.com/office/powerpoint/2010/main" val="3711571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Normally you’d do this first,</a:t>
            </a:r>
            <a:r>
              <a:rPr lang="en-GB" baseline="0" dirty="0" smtClean="0"/>
              <a:t> or pretty near to first</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61</a:t>
            </a:fld>
            <a:endParaRPr lang="en-GB"/>
          </a:p>
        </p:txBody>
      </p:sp>
    </p:spTree>
    <p:extLst>
      <p:ext uri="{BB962C8B-B14F-4D97-AF65-F5344CB8AC3E}">
        <p14:creationId xmlns:p14="http://schemas.microsoft.com/office/powerpoint/2010/main" val="3223124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62</a:t>
            </a:fld>
            <a:endParaRPr lang="en-GB"/>
          </a:p>
        </p:txBody>
      </p:sp>
    </p:spTree>
    <p:extLst>
      <p:ext uri="{BB962C8B-B14F-4D97-AF65-F5344CB8AC3E}">
        <p14:creationId xmlns:p14="http://schemas.microsoft.com/office/powerpoint/2010/main" val="382200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Hello</a:t>
            </a:r>
            <a:r>
              <a:rPr lang="en-GB" baseline="0" dirty="0" smtClean="0"/>
              <a:t> World traditional first piece of code written in a new language.</a:t>
            </a:r>
          </a:p>
          <a:p>
            <a:r>
              <a:rPr lang="en-GB" baseline="0" dirty="0" smtClean="0"/>
              <a:t>This is not the smallest possible document – just the smallest that shows some of the main features. We will cover tags later.</a:t>
            </a:r>
          </a:p>
          <a:p>
            <a:r>
              <a:rPr lang="en-GB" dirty="0" smtClean="0"/>
              <a:t>Create</a:t>
            </a:r>
            <a:r>
              <a:rPr lang="en-GB" baseline="0" dirty="0" smtClean="0"/>
              <a:t> an html document &amp; </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7</a:t>
            </a:fld>
            <a:endParaRPr lang="en-GB"/>
          </a:p>
        </p:txBody>
      </p:sp>
    </p:spTree>
    <p:extLst>
      <p:ext uri="{BB962C8B-B14F-4D97-AF65-F5344CB8AC3E}">
        <p14:creationId xmlns:p14="http://schemas.microsoft.com/office/powerpoint/2010/main" val="1703945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9</a:t>
            </a:fld>
            <a:endParaRPr lang="en-GB"/>
          </a:p>
        </p:txBody>
      </p:sp>
    </p:spTree>
    <p:extLst>
      <p:ext uri="{BB962C8B-B14F-4D97-AF65-F5344CB8AC3E}">
        <p14:creationId xmlns:p14="http://schemas.microsoft.com/office/powerpoint/2010/main" val="2405789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http://www.drinkbettertea.co.uk/</a:t>
            </a:r>
          </a:p>
          <a:p>
            <a:r>
              <a:rPr lang="en-GB" dirty="0" smtClean="0"/>
              <a:t>Been a long</a:t>
            </a:r>
            <a:r>
              <a:rPr lang="en-GB" baseline="0" dirty="0" smtClean="0"/>
              <a:t> time since I heard anyone use hyperlink seriously – now just shortened to links.</a:t>
            </a:r>
            <a:endParaRPr lang="en-GB" dirty="0" smtClean="0"/>
          </a:p>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10</a:t>
            </a:fld>
            <a:endParaRPr lang="en-GB"/>
          </a:p>
        </p:txBody>
      </p:sp>
    </p:spTree>
    <p:extLst>
      <p:ext uri="{BB962C8B-B14F-4D97-AF65-F5344CB8AC3E}">
        <p14:creationId xmlns:p14="http://schemas.microsoft.com/office/powerpoint/2010/main" val="26464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http://www.elizium.nu/scripts/lemmings/</a:t>
            </a:r>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12</a:t>
            </a:fld>
            <a:endParaRPr lang="en-GB"/>
          </a:p>
        </p:txBody>
      </p:sp>
    </p:spTree>
    <p:extLst>
      <p:ext uri="{BB962C8B-B14F-4D97-AF65-F5344CB8AC3E}">
        <p14:creationId xmlns:p14="http://schemas.microsoft.com/office/powerpoint/2010/main" val="2217623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world’s</a:t>
            </a:r>
            <a:r>
              <a:rPr lang="en-GB" baseline="0" dirty="0" smtClean="0"/>
              <a:t> worst website: http://www.theworldsworstwebsiteever.com/</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E8E9A94-0572-4FBE-A9E5-D0D847F07028}" type="slidenum">
              <a:rPr lang="en-GB" smtClean="0"/>
              <a:t>13</a:t>
            </a:fld>
            <a:endParaRPr lang="en-GB"/>
          </a:p>
        </p:txBody>
      </p:sp>
    </p:spTree>
    <p:extLst>
      <p:ext uri="{BB962C8B-B14F-4D97-AF65-F5344CB8AC3E}">
        <p14:creationId xmlns:p14="http://schemas.microsoft.com/office/powerpoint/2010/main" val="2753425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contourClr>
                <a:schemeClr val="tx2"/>
              </a:contourClr>
            </a:sp3d>
          </a:bodyPr>
          <a:lstStyle>
            <a:lvl1pPr algn="r" rtl="0">
              <a:spcBef>
                <a:spcPct val="0"/>
              </a:spcBef>
              <a:buNone/>
              <a:defRPr sz="5600" b="1">
                <a:ln>
                  <a:noFill/>
                </a:ln>
                <a:solidFill>
                  <a:schemeClr val="accent3">
                    <a:tint val="90000"/>
                    <a:satMod val="120000"/>
                  </a:schemeClr>
                </a:solidFill>
                <a:effectLst>
                  <a:outerShdw blurRad="50800" dist="38100" dir="2700000" algn="tl" rotWithShape="0">
                    <a:prstClr val="black">
                      <a:alpha val="40000"/>
                    </a:prstClr>
                  </a:outerShdw>
                </a:effectLst>
                <a:latin typeface="Helvetica" panose="020B0604020202030204" pitchFamily="34" charset="0"/>
                <a:ea typeface="+mj-ea"/>
                <a:cs typeface="+mj-cs"/>
              </a:defRPr>
            </a:lvl1pPr>
          </a:lstStyle>
          <a:p>
            <a:r>
              <a:rPr kumimoji="0" lang="en-US" smtClean="0"/>
              <a:t>Click to edit Master title style</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7" name="Slide Number Placeholder 26"/>
          <p:cNvSpPr>
            <a:spLocks noGrp="1"/>
          </p:cNvSpPr>
          <p:nvPr>
            <p:ph type="sldNum" sz="quarter" idx="12"/>
          </p:nvPr>
        </p:nvSpPr>
        <p:spPr/>
        <p:txBody>
          <a:bodyPr/>
          <a:lstStyle/>
          <a:p>
            <a:fld id="{B31ADD15-2768-42F8-ABA8-2086E8BD7F32}" type="slidenum">
              <a:rPr lang="en-GB" smtClean="0"/>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dirty="0"/>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7" name="Slide Number Placeholder 6"/>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8077200" y="6356350"/>
            <a:ext cx="609600" cy="365125"/>
          </a:xfrm>
        </p:spPr>
        <p:txBody>
          <a:bodyPr/>
          <a:lstStyle/>
          <a:p>
            <a:fld id="{B31ADD15-2768-42F8-ABA8-2086E8BD7F32}" type="slidenum">
              <a:rPr lang="en-GB" smtClean="0"/>
              <a:t>‹#›</a:t>
            </a:fld>
            <a:endParaRPr lang="en-GB"/>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ask Tiitle and Content">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197" y="-626516"/>
            <a:ext cx="2468323" cy="1823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53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p Ti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lvl5pPr>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314" y="0"/>
            <a:ext cx="1584717" cy="122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985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9552" y="1273016"/>
            <a:ext cx="7772400" cy="1698464"/>
          </a:xfrm>
          <a:ln>
            <a:noFill/>
          </a:ln>
        </p:spPr>
        <p:txBody>
          <a:bodyPr vert="horz" tIns="0" bIns="0" anchor="b">
            <a:noAutofit/>
            <a:scene3d>
              <a:camera prst="orthographicFront"/>
              <a:lightRig rig="freezing" dir="t">
                <a:rot lat="0" lon="0" rev="5640000"/>
              </a:lightRig>
            </a:scene3d>
            <a:sp3d prstMaterial="flat"/>
          </a:bodyPr>
          <a:lstStyle>
            <a:lvl1pPr algn="l" rtl="0" eaLnBrk="1" latinLnBrk="0" hangingPunct="1">
              <a:spcBef>
                <a:spcPct val="0"/>
              </a:spcBef>
              <a:buNone/>
              <a:defRPr kumimoji="0" lang="en-US" sz="5600" b="1" kern="1200" dirty="0">
                <a:ln>
                  <a:noFill/>
                </a:ln>
                <a:solidFill>
                  <a:schemeClr val="accent3">
                    <a:tint val="90000"/>
                    <a:satMod val="120000"/>
                  </a:schemeClr>
                </a:solidFill>
                <a:effectLst>
                  <a:outerShdw blurRad="50800" dist="38100" dir="2700000" algn="tl" rotWithShape="0">
                    <a:prstClr val="black">
                      <a:alpha val="40000"/>
                    </a:prstClr>
                  </a:outerShdw>
                </a:effectLst>
                <a:latin typeface="Helvetica" panose="020B0604020202030204" pitchFamily="34" charset="0"/>
                <a:ea typeface="+mj-ea"/>
                <a:cs typeface="+mj-cs"/>
              </a:defRPr>
            </a:lvl1pPr>
          </a:lstStyle>
          <a:p>
            <a:r>
              <a:rPr kumimoji="0" lang="en-US" smtClean="0"/>
              <a:t>Click to edit Master title style</a:t>
            </a:r>
            <a:endParaRPr kumimoji="0" lang="en-US" dirty="0"/>
          </a:p>
        </p:txBody>
      </p:sp>
      <p:sp>
        <p:nvSpPr>
          <p:cNvPr id="3" name="Text Placeholder 2"/>
          <p:cNvSpPr>
            <a:spLocks noGrp="1"/>
          </p:cNvSpPr>
          <p:nvPr>
            <p:ph type="body" idx="1"/>
          </p:nvPr>
        </p:nvSpPr>
        <p:spPr>
          <a:xfrm>
            <a:off x="539552" y="2996952"/>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6" name="Slide Number Placeholder 5"/>
          <p:cNvSpPr>
            <a:spLocks noGrp="1"/>
          </p:cNvSpPr>
          <p:nvPr>
            <p:ph type="sldNum" sz="quarter" idx="12"/>
          </p:nvPr>
        </p:nvSpPr>
        <p:spPr/>
        <p:txBody>
          <a:bodyPr/>
          <a:lstStyle/>
          <a:p>
            <a:fld id="{B31ADD15-2768-42F8-ABA8-2086E8BD7F32}" type="slidenum">
              <a:rPr lang="en-GB" smtClean="0"/>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7" name="Slide Number Placeholder 6"/>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Slide Number Placeholder 8"/>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p>
            <a:fld id="{B31ADD15-2768-42F8-ABA8-2086E8BD7F32}"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31ADD15-2768-42F8-ABA8-2086E8BD7F32}"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latin typeface="Helvetica" panose="020B0604020202030204" pitchFamily="34" charset="0"/>
              </a:defRPr>
            </a:lvl1pPr>
          </a:lstStyle>
          <a:p>
            <a:fld id="{B31ADD15-2768-42F8-ABA8-2086E8BD7F32}" type="slidenum">
              <a:rPr lang="en-GB" smtClean="0"/>
              <a:t>‹#›</a:t>
            </a:fld>
            <a:endParaRPr lang="en-GB"/>
          </a:p>
        </p:txBody>
      </p:sp>
      <p:grpSp>
        <p:nvGrpSpPr>
          <p:cNvPr id="2" name="Group 1"/>
          <p:cNvGrpSpPr/>
          <p:nvPr/>
        </p:nvGrpSpPr>
        <p:grpSpPr>
          <a:xfrm>
            <a:off x="-62021" y="364186"/>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9512" y="147648"/>
            <a:ext cx="4125993" cy="514558"/>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l" rtl="0" eaLnBrk="1" latinLnBrk="0" hangingPunct="1">
        <a:spcBef>
          <a:spcPct val="0"/>
        </a:spcBef>
        <a:buNone/>
        <a:defRPr kumimoji="0" sz="5000" b="0" kern="1200">
          <a:ln>
            <a:noFill/>
          </a:ln>
          <a:solidFill>
            <a:srgbClr val="053940"/>
          </a:solidFill>
          <a:effectLst/>
          <a:latin typeface="Helvetica" panose="020B0604020202030204" pitchFamily="34" charset="0"/>
          <a:ea typeface="+mj-ea"/>
          <a:cs typeface="+mj-cs"/>
        </a:defRPr>
      </a:lvl1pPr>
    </p:titleStyle>
    <p:bodyStyle>
      <a:lvl1pPr marL="274320" indent="-274320" algn="l" rtl="0" eaLnBrk="1" latinLnBrk="0" hangingPunct="1">
        <a:spcBef>
          <a:spcPct val="20000"/>
        </a:spcBef>
        <a:buClr>
          <a:schemeClr val="tx2"/>
        </a:buClr>
        <a:buSzPct val="95000"/>
        <a:buFont typeface="Wingdings 2"/>
        <a:buChar char=""/>
        <a:defRPr kumimoji="0" sz="2600" kern="1200">
          <a:solidFill>
            <a:schemeClr val="tx1"/>
          </a:solidFill>
          <a:latin typeface="Helvetica" panose="020B0604020202030204" pitchFamily="34" charset="0"/>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Helvetica" panose="020B0604020202030204" pitchFamily="34" charset="0"/>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Helvetica" panose="020B0604020202030204" pitchFamily="34" charset="0"/>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Helvetica" panose="020B0604020202030204" pitchFamily="34" charset="0"/>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Helvetica" panose="020B0604020202030204" pitchFamily="34" charset="0"/>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csszengarden.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tombola.co.u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w3schools.com/charsets/ref_html_entities_4.as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Introduction to Html</a:t>
            </a:r>
            <a:endParaRPr lang="en-GB" dirty="0"/>
          </a:p>
        </p:txBody>
      </p:sp>
      <p:sp>
        <p:nvSpPr>
          <p:cNvPr id="3" name="Subtitle 2"/>
          <p:cNvSpPr>
            <a:spLocks noGrp="1"/>
          </p:cNvSpPr>
          <p:nvPr>
            <p:ph type="subTitle" idx="1"/>
          </p:nvPr>
        </p:nvSpPr>
        <p:spPr/>
        <p:txBody>
          <a:bodyPr/>
          <a:lstStyle/>
          <a:p>
            <a:r>
              <a:rPr lang="en-GB" dirty="0" smtClean="0"/>
              <a:t>Tombola Academy</a:t>
            </a:r>
            <a:endParaRPr lang="en-GB" dirty="0"/>
          </a:p>
        </p:txBody>
      </p:sp>
    </p:spTree>
    <p:extLst>
      <p:ext uri="{BB962C8B-B14F-4D97-AF65-F5344CB8AC3E}">
        <p14:creationId xmlns:p14="http://schemas.microsoft.com/office/powerpoint/2010/main" val="9851831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52704"/>
          </a:xfrm>
        </p:spPr>
        <p:txBody>
          <a:bodyPr>
            <a:normAutofit fontScale="90000"/>
          </a:bodyPr>
          <a:lstStyle/>
          <a:p>
            <a:r>
              <a:rPr lang="en-GB" dirty="0" smtClean="0"/>
              <a:t>Example 2 – Actual Web Page</a:t>
            </a:r>
            <a:endParaRPr lang="en-GB" dirty="0"/>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5536" y="1628800"/>
            <a:ext cx="8229600" cy="382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95536" y="1628800"/>
            <a:ext cx="8208912" cy="288032"/>
          </a:xfrm>
          <a:prstGeom prst="rect">
            <a:avLst/>
          </a:prstGeom>
          <a:solidFill>
            <a:srgbClr val="06786D">
              <a:alpha val="50196"/>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Header</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7" name="Rectangle 6"/>
          <p:cNvSpPr/>
          <p:nvPr/>
        </p:nvSpPr>
        <p:spPr>
          <a:xfrm>
            <a:off x="395536" y="4797152"/>
            <a:ext cx="8208912" cy="648072"/>
          </a:xfrm>
          <a:prstGeom prst="rect">
            <a:avLst/>
          </a:prstGeom>
          <a:solidFill>
            <a:srgbClr val="06786D">
              <a:alpha val="50196"/>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Footer</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8" name="Rectangle 7"/>
          <p:cNvSpPr/>
          <p:nvPr/>
        </p:nvSpPr>
        <p:spPr>
          <a:xfrm>
            <a:off x="395536" y="1934088"/>
            <a:ext cx="8208912" cy="2863064"/>
          </a:xfrm>
          <a:prstGeom prst="rect">
            <a:avLst/>
          </a:prstGeom>
          <a:solidFill>
            <a:srgbClr val="06786D">
              <a:alpha val="50196"/>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Main Body</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9" name="Rectangle 8"/>
          <p:cNvSpPr/>
          <p:nvPr/>
        </p:nvSpPr>
        <p:spPr>
          <a:xfrm>
            <a:off x="3131841" y="2060848"/>
            <a:ext cx="3096344" cy="576064"/>
          </a:xfrm>
          <a:prstGeom prst="rect">
            <a:avLst/>
          </a:prstGeom>
          <a:solidFill>
            <a:schemeClr val="accent5">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Heading</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10" name="Rectangle 9"/>
          <p:cNvSpPr/>
          <p:nvPr/>
        </p:nvSpPr>
        <p:spPr>
          <a:xfrm>
            <a:off x="3131841" y="2636912"/>
            <a:ext cx="3096344" cy="288032"/>
          </a:xfrm>
          <a:prstGeom prst="rect">
            <a:avLst/>
          </a:prstGeom>
          <a:solidFill>
            <a:schemeClr val="accent5">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Sub-Heading</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12" name="Rectangle 11"/>
          <p:cNvSpPr/>
          <p:nvPr/>
        </p:nvSpPr>
        <p:spPr>
          <a:xfrm>
            <a:off x="1707389" y="1934088"/>
            <a:ext cx="1280435" cy="1350896"/>
          </a:xfrm>
          <a:prstGeom prst="rect">
            <a:avLst/>
          </a:prstGeom>
          <a:solidFill>
            <a:schemeClr val="accent5">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Image</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13" name="Rectangle 12"/>
          <p:cNvSpPr/>
          <p:nvPr/>
        </p:nvSpPr>
        <p:spPr>
          <a:xfrm>
            <a:off x="3153229" y="1628800"/>
            <a:ext cx="2138851" cy="288032"/>
          </a:xfrm>
          <a:prstGeom prst="rect">
            <a:avLst/>
          </a:prstGeom>
          <a:solidFill>
            <a:schemeClr val="accent1">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smtClean="0">
                <a:ln w="18415" cmpd="sng">
                  <a:solidFill>
                    <a:srgbClr val="FFFFFF"/>
                  </a:solidFill>
                  <a:prstDash val="solid"/>
                </a:ln>
                <a:solidFill>
                  <a:srgbClr val="FFFFFF"/>
                </a:solidFill>
                <a:effectLst>
                  <a:outerShdw blurRad="38100" dist="38100" dir="2700000" algn="tl">
                    <a:srgbClr val="000000">
                      <a:alpha val="43137"/>
                    </a:srgbClr>
                  </a:outerShdw>
                </a:effectLst>
                <a:latin typeface="Helvetica" panose="020B0604020202030204" pitchFamily="34" charset="0"/>
              </a:rPr>
              <a:t>Navigation</a:t>
            </a:r>
            <a:endParaRPr lang="en-GB" dirty="0">
              <a:ln w="18415" cmpd="sng">
                <a:solidFill>
                  <a:srgbClr val="FFFFFF"/>
                </a:solidFill>
                <a:prstDash val="solid"/>
              </a:ln>
              <a:solidFill>
                <a:srgbClr val="FFFFFF"/>
              </a:solidFill>
              <a:effectLst>
                <a:outerShdw blurRad="38100" dist="38100" dir="2700000" algn="tl">
                  <a:srgbClr val="000000">
                    <a:alpha val="43137"/>
                  </a:srgbClr>
                </a:outerShdw>
              </a:effectLst>
              <a:latin typeface="Helvetica" panose="020B0604020202030204" pitchFamily="34" charset="0"/>
            </a:endParaRPr>
          </a:p>
        </p:txBody>
      </p:sp>
      <p:sp>
        <p:nvSpPr>
          <p:cNvPr id="14" name="Rectangle 13"/>
          <p:cNvSpPr/>
          <p:nvPr/>
        </p:nvSpPr>
        <p:spPr>
          <a:xfrm>
            <a:off x="3131841" y="2924944"/>
            <a:ext cx="2520279" cy="576064"/>
          </a:xfrm>
          <a:prstGeom prst="rect">
            <a:avLst/>
          </a:prstGeom>
          <a:solidFill>
            <a:schemeClr val="accent1">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List</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15" name="Rectangle 14"/>
          <p:cNvSpPr/>
          <p:nvPr/>
        </p:nvSpPr>
        <p:spPr>
          <a:xfrm>
            <a:off x="3110281" y="3510048"/>
            <a:ext cx="2520279" cy="999072"/>
          </a:xfrm>
          <a:prstGeom prst="rect">
            <a:avLst/>
          </a:prstGeom>
          <a:solidFill>
            <a:schemeClr val="accent1">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Form</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16" name="Rectangle 15"/>
          <p:cNvSpPr/>
          <p:nvPr/>
        </p:nvSpPr>
        <p:spPr>
          <a:xfrm>
            <a:off x="3419872" y="4797152"/>
            <a:ext cx="1260141" cy="216024"/>
          </a:xfrm>
          <a:prstGeom prst="rect">
            <a:avLst/>
          </a:prstGeom>
          <a:solidFill>
            <a:schemeClr val="accent1">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Hyperlink</a:t>
            </a:r>
          </a:p>
        </p:txBody>
      </p:sp>
      <p:sp>
        <p:nvSpPr>
          <p:cNvPr id="4" name="TextBox 3"/>
          <p:cNvSpPr txBox="1"/>
          <p:nvPr/>
        </p:nvSpPr>
        <p:spPr>
          <a:xfrm>
            <a:off x="416744" y="5543654"/>
            <a:ext cx="8115696" cy="923330"/>
          </a:xfrm>
          <a:prstGeom prst="rect">
            <a:avLst/>
          </a:prstGeom>
          <a:noFill/>
        </p:spPr>
        <p:txBody>
          <a:bodyPr wrap="square" numCol="2" rtlCol="0">
            <a:spAutoFit/>
          </a:bodyPr>
          <a:lstStyle/>
          <a:p>
            <a:pPr marL="285750" indent="-285750">
              <a:buFont typeface="Arial" panose="020B0604020202020204" pitchFamily="34" charset="0"/>
              <a:buChar char="•"/>
            </a:pPr>
            <a:r>
              <a:rPr lang="en-GB" dirty="0" smtClean="0"/>
              <a:t>Same Basic Structure</a:t>
            </a:r>
          </a:p>
          <a:p>
            <a:pPr marL="285750" indent="-285750">
              <a:buFont typeface="Arial" panose="020B0604020202020204" pitchFamily="34" charset="0"/>
              <a:buChar char="•"/>
            </a:pPr>
            <a:r>
              <a:rPr lang="en-GB" dirty="0" smtClean="0"/>
              <a:t>Some elements same as print</a:t>
            </a:r>
          </a:p>
          <a:p>
            <a:endParaRPr lang="en-GB" dirty="0" smtClean="0"/>
          </a:p>
          <a:p>
            <a:pPr marL="285750" indent="-285750">
              <a:buFont typeface="Arial" panose="020B0604020202020204" pitchFamily="34" charset="0"/>
              <a:buChar char="•"/>
            </a:pPr>
            <a:r>
              <a:rPr lang="en-GB" dirty="0" smtClean="0"/>
              <a:t>Some new elements: some web-specific</a:t>
            </a:r>
          </a:p>
          <a:p>
            <a:endParaRPr lang="en-GB" sz="1400" dirty="0"/>
          </a:p>
        </p:txBody>
      </p:sp>
    </p:spTree>
    <p:extLst>
      <p:ext uri="{BB962C8B-B14F-4D97-AF65-F5344CB8AC3E}">
        <p14:creationId xmlns:p14="http://schemas.microsoft.com/office/powerpoint/2010/main" val="389761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par>
                          <p:cTn id="39" fill="hold">
                            <p:stCondLst>
                              <p:cond delay="1500"/>
                            </p:stCondLst>
                            <p:childTnLst>
                              <p:par>
                                <p:cTn id="40" presetID="22" presetClass="entr" presetSubtype="4"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fade">
                                      <p:cBhvr>
                                        <p:cTn id="47" dur="500"/>
                                        <p:tgtEl>
                                          <p:spTgt spid="4">
                                            <p:txEl>
                                              <p:pRg st="3" end="3"/>
                                            </p:txEl>
                                          </p:spTgt>
                                        </p:tgtEl>
                                      </p:cBhvr>
                                    </p:animEffect>
                                  </p:childTnLst>
                                </p:cTn>
                              </p:par>
                            </p:childTnLst>
                          </p:cTn>
                        </p:par>
                        <p:par>
                          <p:cTn id="48" fill="hold">
                            <p:stCondLst>
                              <p:cond delay="500"/>
                            </p:stCondLst>
                            <p:childTnLst>
                              <p:par>
                                <p:cTn id="49" presetID="16" presetClass="entr" presetSubtype="21"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arn(inVertical)">
                                      <p:cBhvr>
                                        <p:cTn id="51" dur="500"/>
                                        <p:tgtEl>
                                          <p:spTgt spid="13"/>
                                        </p:tgtEl>
                                      </p:cBhvr>
                                    </p:animEffect>
                                  </p:childTnLst>
                                </p:cTn>
                              </p:par>
                            </p:childTnLst>
                          </p:cTn>
                        </p:par>
                        <p:par>
                          <p:cTn id="52" fill="hold">
                            <p:stCondLst>
                              <p:cond delay="1000"/>
                            </p:stCondLst>
                            <p:childTnLst>
                              <p:par>
                                <p:cTn id="53" presetID="16" presetClass="entr" presetSubtype="21"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barn(inVertical)">
                                      <p:cBhvr>
                                        <p:cTn id="55" dur="500"/>
                                        <p:tgtEl>
                                          <p:spTgt spid="14"/>
                                        </p:tgtEl>
                                      </p:cBhvr>
                                    </p:animEffect>
                                  </p:childTnLst>
                                </p:cTn>
                              </p:par>
                            </p:childTnLst>
                          </p:cTn>
                        </p:par>
                        <p:par>
                          <p:cTn id="56" fill="hold">
                            <p:stCondLst>
                              <p:cond delay="1500"/>
                            </p:stCondLst>
                            <p:childTnLst>
                              <p:par>
                                <p:cTn id="57" presetID="16" presetClass="entr" presetSubtype="21"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barn(inVertical)">
                                      <p:cBhvr>
                                        <p:cTn id="59" dur="500"/>
                                        <p:tgtEl>
                                          <p:spTgt spid="15"/>
                                        </p:tgtEl>
                                      </p:cBhvr>
                                    </p:animEffect>
                                  </p:childTnLst>
                                </p:cTn>
                              </p:par>
                            </p:childTnLst>
                          </p:cTn>
                        </p:par>
                        <p:par>
                          <p:cTn id="60" fill="hold">
                            <p:stCondLst>
                              <p:cond delay="2000"/>
                            </p:stCondLst>
                            <p:childTnLst>
                              <p:par>
                                <p:cTn id="61" presetID="16" presetClass="entr" presetSubtype="21"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barn(inVertical)">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Wasn’t that all just layout?</a:t>
            </a:r>
          </a:p>
        </p:txBody>
      </p:sp>
      <p:sp>
        <p:nvSpPr>
          <p:cNvPr id="3" name="Content Placeholder 2"/>
          <p:cNvSpPr>
            <a:spLocks noGrp="1"/>
          </p:cNvSpPr>
          <p:nvPr>
            <p:ph idx="1"/>
          </p:nvPr>
        </p:nvSpPr>
        <p:spPr/>
        <p:txBody>
          <a:bodyPr>
            <a:normAutofit/>
          </a:bodyPr>
          <a:lstStyle/>
          <a:p>
            <a:r>
              <a:rPr lang="en-GB" dirty="0" smtClean="0"/>
              <a:t>We can get information about the page, e.g. </a:t>
            </a:r>
            <a:r>
              <a:rPr lang="en-GB" dirty="0"/>
              <a:t> </a:t>
            </a:r>
            <a:r>
              <a:rPr lang="en-GB" dirty="0" smtClean="0"/>
              <a:t>From the heading; The navigation is in the header.</a:t>
            </a:r>
          </a:p>
          <a:p>
            <a:r>
              <a:rPr lang="en-GB" dirty="0" smtClean="0"/>
              <a:t>It is natural that a particular block will tend to be self-contained (e.g. the header will not be split). This is not the same as layout.</a:t>
            </a:r>
          </a:p>
          <a:p>
            <a:r>
              <a:rPr lang="en-GB" dirty="0" smtClean="0"/>
              <a:t>Layout is achieved by formatting the blocks e.g. width, position etc. How we achieve this is varied and will be covered later. Take a look at  </a:t>
            </a:r>
            <a:r>
              <a:rPr lang="en-GB" dirty="0">
                <a:hlinkClick r:id="rId2"/>
              </a:rPr>
              <a:t>http://www.csszengarden.com</a:t>
            </a:r>
            <a:r>
              <a:rPr lang="en-GB" dirty="0" smtClean="0">
                <a:hlinkClick r:id="rId2"/>
              </a:rPr>
              <a:t>/</a:t>
            </a:r>
            <a:r>
              <a:rPr lang="en-GB" dirty="0" smtClean="0"/>
              <a:t> the HTML is the same for each “style”, but the </a:t>
            </a:r>
            <a:r>
              <a:rPr lang="en-GB" dirty="0" err="1" smtClean="0"/>
              <a:t>stylesheet</a:t>
            </a:r>
            <a:r>
              <a:rPr lang="en-GB" dirty="0" smtClean="0"/>
              <a:t> differs!</a:t>
            </a:r>
          </a:p>
          <a:p>
            <a:endParaRPr lang="en-GB" dirty="0"/>
          </a:p>
        </p:txBody>
      </p:sp>
    </p:spTree>
    <p:extLst>
      <p:ext uri="{BB962C8B-B14F-4D97-AF65-F5344CB8AC3E}">
        <p14:creationId xmlns:p14="http://schemas.microsoft.com/office/powerpoint/2010/main" val="4112131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Achieving more than “Just Text”</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Will cover this later when working on HTML</a:t>
            </a:r>
          </a:p>
          <a:p>
            <a:pPr lvl="1"/>
            <a:r>
              <a:rPr lang="en-GB" dirty="0"/>
              <a:t>P</a:t>
            </a:r>
            <a:r>
              <a:rPr lang="en-GB" dirty="0" smtClean="0"/>
              <a:t>rovide styles  - Using inline styles and CSS (Cascading Style Sheets)as seen in the CSS Zen garden. </a:t>
            </a:r>
          </a:p>
          <a:p>
            <a:r>
              <a:rPr lang="en-GB" dirty="0" smtClean="0"/>
              <a:t>Use JavaScript to provide interaction with the HTML document: A full scripting language that can interact with the HTML amongst other things</a:t>
            </a:r>
          </a:p>
          <a:p>
            <a:pPr lvl="1"/>
            <a:r>
              <a:rPr lang="en-GB" dirty="0" smtClean="0"/>
              <a:t>JavaScript can include third party libraries. We make use the jQuery library extensively. jQuery is powerful, amongst other things:</a:t>
            </a:r>
          </a:p>
          <a:p>
            <a:pPr lvl="2"/>
            <a:r>
              <a:rPr lang="en-GB" dirty="0" smtClean="0"/>
              <a:t>Simplifies some every-day JavaScript tasks</a:t>
            </a:r>
          </a:p>
          <a:p>
            <a:pPr lvl="2"/>
            <a:r>
              <a:rPr lang="en-GB" dirty="0" smtClean="0"/>
              <a:t>provides functionality to get information from the server and update the page without the need for a full refresh</a:t>
            </a:r>
          </a:p>
          <a:p>
            <a:r>
              <a:rPr lang="en-GB" dirty="0" smtClean="0"/>
              <a:t>The scripts, Styles and HTML working together is sometimes called DHTML – (Dynamic HTML)</a:t>
            </a:r>
          </a:p>
        </p:txBody>
      </p:sp>
    </p:spTree>
    <p:extLst>
      <p:ext uri="{BB962C8B-B14F-4D97-AF65-F5344CB8AC3E}">
        <p14:creationId xmlns:p14="http://schemas.microsoft.com/office/powerpoint/2010/main" val="932304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Writing HTML</a:t>
            </a:r>
            <a:endParaRPr lang="en-GB" dirty="0"/>
          </a:p>
        </p:txBody>
      </p:sp>
      <p:sp>
        <p:nvSpPr>
          <p:cNvPr id="5" name="Text Placeholder 4"/>
          <p:cNvSpPr>
            <a:spLocks noGrp="1"/>
          </p:cNvSpPr>
          <p:nvPr>
            <p:ph type="body" idx="1"/>
          </p:nvPr>
        </p:nvSpPr>
        <p:spPr/>
        <p:txBody>
          <a:bodyPr/>
          <a:lstStyle/>
          <a:p>
            <a:r>
              <a:rPr lang="en-GB" dirty="0" smtClean="0"/>
              <a:t>Tag – you’re it.</a:t>
            </a:r>
            <a:endParaRPr lang="en-GB" dirty="0"/>
          </a:p>
        </p:txBody>
      </p:sp>
    </p:spTree>
    <p:extLst>
      <p:ext uri="{BB962C8B-B14F-4D97-AF65-F5344CB8AC3E}">
        <p14:creationId xmlns:p14="http://schemas.microsoft.com/office/powerpoint/2010/main" val="19498418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What Are We Going to Cover?</a:t>
            </a:r>
            <a:endParaRPr lang="en-GB" dirty="0"/>
          </a:p>
        </p:txBody>
      </p:sp>
      <p:sp>
        <p:nvSpPr>
          <p:cNvPr id="5" name="Content Placeholder 4"/>
          <p:cNvSpPr>
            <a:spLocks noGrp="1"/>
          </p:cNvSpPr>
          <p:nvPr>
            <p:ph sz="half" idx="1"/>
          </p:nvPr>
        </p:nvSpPr>
        <p:spPr/>
        <p:txBody>
          <a:bodyPr>
            <a:normAutofit/>
          </a:bodyPr>
          <a:lstStyle/>
          <a:p>
            <a:r>
              <a:rPr lang="en-GB" sz="2800" dirty="0" smtClean="0"/>
              <a:t>The common tags</a:t>
            </a:r>
          </a:p>
          <a:p>
            <a:r>
              <a:rPr lang="en-GB" sz="2800" dirty="0" smtClean="0"/>
              <a:t>Not covering all tags – simply too many and some are rarely used</a:t>
            </a:r>
          </a:p>
          <a:p>
            <a:r>
              <a:rPr lang="en-GB" sz="2800" dirty="0" smtClean="0"/>
              <a:t>Working to the HTML </a:t>
            </a:r>
            <a:r>
              <a:rPr lang="en-GB" sz="2800" dirty="0"/>
              <a:t>5 </a:t>
            </a:r>
            <a:r>
              <a:rPr lang="en-GB" sz="2800" dirty="0" smtClean="0"/>
              <a:t>standard, but will talk about previous versions of HTML where relevant.</a:t>
            </a:r>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872938" y="1920875"/>
            <a:ext cx="3589124" cy="443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78093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Anatomy of a Tag</a:t>
            </a:r>
            <a:endParaRPr lang="en-GB" dirty="0"/>
          </a:p>
        </p:txBody>
      </p:sp>
      <p:sp>
        <p:nvSpPr>
          <p:cNvPr id="4" name="Content Placeholder 3"/>
          <p:cNvSpPr>
            <a:spLocks noGrp="1"/>
          </p:cNvSpPr>
          <p:nvPr>
            <p:ph idx="1"/>
          </p:nvPr>
        </p:nvSpPr>
        <p:spPr>
          <a:xfrm>
            <a:off x="395536" y="3212976"/>
            <a:ext cx="8229600" cy="520689"/>
          </a:xfrm>
        </p:spPr>
        <p:txBody>
          <a:bodyPr>
            <a:normAutofit fontScale="77500" lnSpcReduction="20000"/>
          </a:bodyPr>
          <a:lstStyle/>
          <a:p>
            <a:pPr marL="0" indent="0" algn="ctr">
              <a:buNone/>
            </a:pPr>
            <a:r>
              <a:rPr lang="en-GB" sz="4000" dirty="0">
                <a:solidFill>
                  <a:schemeClr val="accent4"/>
                </a:solidFill>
                <a:latin typeface="Consolas" panose="020B0609020204030204" pitchFamily="49" charset="0"/>
                <a:cs typeface="Consolas" panose="020B0609020204030204" pitchFamily="49" charset="0"/>
              </a:rPr>
              <a:t>&lt;</a:t>
            </a:r>
            <a:r>
              <a:rPr lang="en-GB" sz="4000" dirty="0" smtClean="0">
                <a:solidFill>
                  <a:schemeClr val="accent4"/>
                </a:solidFill>
                <a:latin typeface="Consolas" panose="020B0609020204030204" pitchFamily="49" charset="0"/>
                <a:cs typeface="Consolas" panose="020B0609020204030204" pitchFamily="49" charset="0"/>
              </a:rPr>
              <a:t>h1 </a:t>
            </a:r>
            <a:r>
              <a:rPr lang="en-GB" sz="4000" dirty="0" smtClean="0">
                <a:solidFill>
                  <a:schemeClr val="accent2"/>
                </a:solidFill>
                <a:latin typeface="Consolas" panose="020B0609020204030204" pitchFamily="49" charset="0"/>
                <a:cs typeface="Consolas" panose="020B0609020204030204" pitchFamily="49" charset="0"/>
              </a:rPr>
              <a:t>id=“</a:t>
            </a:r>
            <a:r>
              <a:rPr lang="en-GB" sz="4000" dirty="0" err="1" smtClean="0">
                <a:solidFill>
                  <a:schemeClr val="accent2"/>
                </a:solidFill>
                <a:latin typeface="Consolas" panose="020B0609020204030204" pitchFamily="49" charset="0"/>
                <a:cs typeface="Consolas" panose="020B0609020204030204" pitchFamily="49" charset="0"/>
              </a:rPr>
              <a:t>kss</a:t>
            </a:r>
            <a:r>
              <a:rPr lang="en-GB" sz="4000" dirty="0" smtClean="0">
                <a:solidFill>
                  <a:schemeClr val="accent2"/>
                </a:solidFill>
                <a:latin typeface="Consolas" panose="020B0609020204030204" pitchFamily="49" charset="0"/>
                <a:cs typeface="Consolas" panose="020B0609020204030204" pitchFamily="49" charset="0"/>
              </a:rPr>
              <a:t>”</a:t>
            </a:r>
            <a:r>
              <a:rPr lang="en-GB" sz="4000" dirty="0" smtClean="0">
                <a:solidFill>
                  <a:schemeClr val="accent4"/>
                </a:solidFill>
                <a:latin typeface="Consolas" panose="020B0609020204030204" pitchFamily="49" charset="0"/>
                <a:cs typeface="Consolas" panose="020B0609020204030204" pitchFamily="49" charset="0"/>
              </a:rPr>
              <a:t>&gt;</a:t>
            </a:r>
            <a:r>
              <a:rPr lang="en-GB" sz="4000" dirty="0" smtClean="0">
                <a:solidFill>
                  <a:schemeClr val="accent6"/>
                </a:solidFill>
                <a:latin typeface="Consolas" panose="020B0609020204030204" pitchFamily="49" charset="0"/>
                <a:cs typeface="Consolas" panose="020B0609020204030204" pitchFamily="49" charset="0"/>
              </a:rPr>
              <a:t>Keeping </a:t>
            </a:r>
            <a:r>
              <a:rPr lang="en-GB" sz="4000" dirty="0">
                <a:solidFill>
                  <a:schemeClr val="accent6"/>
                </a:solidFill>
                <a:latin typeface="Consolas" panose="020B0609020204030204" pitchFamily="49" charset="0"/>
                <a:cs typeface="Consolas" panose="020B0609020204030204" pitchFamily="49" charset="0"/>
              </a:rPr>
              <a:t>It Simple</a:t>
            </a:r>
            <a:r>
              <a:rPr lang="en-GB" sz="4000" dirty="0">
                <a:solidFill>
                  <a:schemeClr val="accent5"/>
                </a:solidFill>
                <a:latin typeface="Consolas" panose="020B0609020204030204" pitchFamily="49" charset="0"/>
                <a:cs typeface="Consolas" panose="020B0609020204030204" pitchFamily="49" charset="0"/>
              </a:rPr>
              <a:t>&lt;/h2</a:t>
            </a:r>
            <a:r>
              <a:rPr lang="en-GB" sz="4000" dirty="0" smtClean="0">
                <a:solidFill>
                  <a:schemeClr val="accent5"/>
                </a:solidFill>
                <a:latin typeface="Consolas" panose="020B0609020204030204" pitchFamily="49" charset="0"/>
                <a:cs typeface="Consolas" panose="020B0609020204030204" pitchFamily="49" charset="0"/>
              </a:rPr>
              <a:t>&gt;</a:t>
            </a:r>
          </a:p>
          <a:p>
            <a:pPr marL="0" indent="0">
              <a:buNone/>
            </a:pPr>
            <a:endParaRPr lang="en-GB" dirty="0"/>
          </a:p>
        </p:txBody>
      </p:sp>
      <p:grpSp>
        <p:nvGrpSpPr>
          <p:cNvPr id="19" name="Group 18"/>
          <p:cNvGrpSpPr/>
          <p:nvPr/>
        </p:nvGrpSpPr>
        <p:grpSpPr>
          <a:xfrm>
            <a:off x="1576812" y="2217034"/>
            <a:ext cx="1738191" cy="1077468"/>
            <a:chOff x="1576812" y="2217034"/>
            <a:chExt cx="1738191" cy="1077468"/>
          </a:xfrm>
        </p:grpSpPr>
        <p:sp>
          <p:nvSpPr>
            <p:cNvPr id="9" name="TextBox 8"/>
            <p:cNvSpPr txBox="1"/>
            <p:nvPr/>
          </p:nvSpPr>
          <p:spPr>
            <a:xfrm>
              <a:off x="1585875" y="2217034"/>
              <a:ext cx="172912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smtClean="0"/>
                <a:t>Attribute </a:t>
              </a:r>
              <a:br>
                <a:rPr lang="en-GB" dirty="0" smtClean="0"/>
              </a:br>
              <a:r>
                <a:rPr lang="en-GB" dirty="0" smtClean="0"/>
                <a:t>Adds more Info</a:t>
              </a:r>
              <a:endParaRPr lang="en-GB" dirty="0"/>
            </a:p>
          </p:txBody>
        </p:sp>
        <p:sp>
          <p:nvSpPr>
            <p:cNvPr id="11" name="Left Brace 10"/>
            <p:cNvSpPr/>
            <p:nvPr/>
          </p:nvSpPr>
          <p:spPr>
            <a:xfrm rot="5400000">
              <a:off x="2261129" y="2240629"/>
              <a:ext cx="369556" cy="1738190"/>
            </a:xfrm>
            <a:prstGeom prst="leftBrace">
              <a:avLst>
                <a:gd name="adj1" fmla="val 47973"/>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a:p>
          </p:txBody>
        </p:sp>
      </p:grpSp>
      <p:grpSp>
        <p:nvGrpSpPr>
          <p:cNvPr id="17" name="Group 16"/>
          <p:cNvGrpSpPr/>
          <p:nvPr/>
        </p:nvGrpSpPr>
        <p:grpSpPr>
          <a:xfrm>
            <a:off x="6647326" y="1844824"/>
            <a:ext cx="2282291" cy="1388097"/>
            <a:chOff x="6647326" y="1844824"/>
            <a:chExt cx="2282291" cy="1388097"/>
          </a:xfrm>
        </p:grpSpPr>
        <p:sp>
          <p:nvSpPr>
            <p:cNvPr id="7" name="TextBox 6"/>
            <p:cNvSpPr txBox="1"/>
            <p:nvPr/>
          </p:nvSpPr>
          <p:spPr>
            <a:xfrm>
              <a:off x="6647326" y="1844824"/>
              <a:ext cx="2282291" cy="9233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GB" dirty="0" smtClean="0"/>
                <a:t>Closing tag – </a:t>
              </a:r>
              <a:br>
                <a:rPr lang="en-GB" dirty="0" smtClean="0"/>
              </a:br>
              <a:r>
                <a:rPr lang="en-GB" dirty="0" smtClean="0"/>
                <a:t>format “&lt;/</a:t>
              </a:r>
              <a:r>
                <a:rPr lang="en-GB" i="1" dirty="0" err="1" smtClean="0"/>
                <a:t>tagname</a:t>
              </a:r>
              <a:r>
                <a:rPr lang="en-GB" dirty="0" smtClean="0"/>
                <a:t>&gt;”</a:t>
              </a:r>
            </a:p>
            <a:p>
              <a:r>
                <a:rPr lang="en-GB" dirty="0" smtClean="0"/>
                <a:t>No attributes</a:t>
              </a:r>
              <a:endParaRPr lang="en-GB" dirty="0"/>
            </a:p>
          </p:txBody>
        </p:sp>
        <p:sp>
          <p:nvSpPr>
            <p:cNvPr id="12" name="Left Brace 11"/>
            <p:cNvSpPr/>
            <p:nvPr/>
          </p:nvSpPr>
          <p:spPr>
            <a:xfrm rot="5400000">
              <a:off x="7591578" y="2508082"/>
              <a:ext cx="369556" cy="1080121"/>
            </a:xfrm>
            <a:prstGeom prst="leftBrace">
              <a:avLst>
                <a:gd name="adj1" fmla="val 47973"/>
                <a:gd name="adj2" fmla="val 50000"/>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GB"/>
            </a:p>
          </p:txBody>
        </p:sp>
      </p:grpSp>
      <p:grpSp>
        <p:nvGrpSpPr>
          <p:cNvPr id="16" name="Group 15"/>
          <p:cNvGrpSpPr/>
          <p:nvPr/>
        </p:nvGrpSpPr>
        <p:grpSpPr>
          <a:xfrm>
            <a:off x="707716" y="3601986"/>
            <a:ext cx="2736303" cy="1326408"/>
            <a:chOff x="707716" y="3601986"/>
            <a:chExt cx="2736303" cy="1326408"/>
          </a:xfrm>
        </p:grpSpPr>
        <p:sp>
          <p:nvSpPr>
            <p:cNvPr id="6" name="TextBox 5"/>
            <p:cNvSpPr txBox="1"/>
            <p:nvPr/>
          </p:nvSpPr>
          <p:spPr>
            <a:xfrm>
              <a:off x="707716" y="4005064"/>
              <a:ext cx="2736303" cy="9233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smtClean="0"/>
                <a:t>Opening Tag </a:t>
              </a:r>
            </a:p>
            <a:p>
              <a:r>
                <a:rPr lang="en-GB" dirty="0" smtClean="0"/>
                <a:t>Format “&lt;</a:t>
              </a:r>
              <a:r>
                <a:rPr lang="en-GB" i="1" dirty="0" err="1" smtClean="0"/>
                <a:t>tagname</a:t>
              </a:r>
              <a:r>
                <a:rPr lang="en-GB" dirty="0" smtClean="0"/>
                <a:t>&gt;”</a:t>
              </a:r>
            </a:p>
            <a:p>
              <a:r>
                <a:rPr lang="en-GB" dirty="0" smtClean="0"/>
                <a:t>Can contain attributes</a:t>
              </a:r>
              <a:endParaRPr lang="en-GB" dirty="0"/>
            </a:p>
          </p:txBody>
        </p:sp>
        <p:sp>
          <p:nvSpPr>
            <p:cNvPr id="13" name="Left Brace 12"/>
            <p:cNvSpPr/>
            <p:nvPr/>
          </p:nvSpPr>
          <p:spPr>
            <a:xfrm rot="5400000" flipH="1">
              <a:off x="1895204" y="2414498"/>
              <a:ext cx="337179" cy="2712155"/>
            </a:xfrm>
            <a:prstGeom prst="leftBrace">
              <a:avLst>
                <a:gd name="adj1" fmla="val 47973"/>
                <a:gd name="adj2" fmla="val 49463"/>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GB"/>
            </a:p>
          </p:txBody>
        </p:sp>
      </p:grpSp>
      <p:grpSp>
        <p:nvGrpSpPr>
          <p:cNvPr id="18" name="Group 17"/>
          <p:cNvGrpSpPr/>
          <p:nvPr/>
        </p:nvGrpSpPr>
        <p:grpSpPr>
          <a:xfrm>
            <a:off x="3558593" y="3580582"/>
            <a:ext cx="3568373" cy="1020946"/>
            <a:chOff x="3558593" y="3580582"/>
            <a:chExt cx="3568373" cy="1020946"/>
          </a:xfrm>
        </p:grpSpPr>
        <p:sp>
          <p:nvSpPr>
            <p:cNvPr id="8" name="TextBox 7"/>
            <p:cNvSpPr txBox="1"/>
            <p:nvPr/>
          </p:nvSpPr>
          <p:spPr>
            <a:xfrm>
              <a:off x="3558593" y="3955197"/>
              <a:ext cx="3568373"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smtClean="0"/>
                <a:t>Tag content </a:t>
              </a:r>
              <a:br>
                <a:rPr lang="en-GB" dirty="0" smtClean="0"/>
              </a:br>
              <a:r>
                <a:rPr lang="en-GB" dirty="0" smtClean="0"/>
                <a:t>Can be other HTML elements</a:t>
              </a:r>
              <a:endParaRPr lang="en-GB" dirty="0"/>
            </a:p>
          </p:txBody>
        </p:sp>
        <p:sp>
          <p:nvSpPr>
            <p:cNvPr id="14" name="Left Brace 13"/>
            <p:cNvSpPr/>
            <p:nvPr/>
          </p:nvSpPr>
          <p:spPr>
            <a:xfrm rot="5400000" flipH="1">
              <a:off x="5181028" y="1971824"/>
              <a:ext cx="337179" cy="3554695"/>
            </a:xfrm>
            <a:prstGeom prst="leftBrace">
              <a:avLst>
                <a:gd name="adj1" fmla="val 47973"/>
                <a:gd name="adj2" fmla="val 49463"/>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GB"/>
            </a:p>
          </p:txBody>
        </p:sp>
      </p:grpSp>
      <p:sp>
        <p:nvSpPr>
          <p:cNvPr id="15" name="TextBox 14"/>
          <p:cNvSpPr txBox="1"/>
          <p:nvPr/>
        </p:nvSpPr>
        <p:spPr>
          <a:xfrm>
            <a:off x="690677" y="5085184"/>
            <a:ext cx="8040748" cy="1200329"/>
          </a:xfrm>
          <a:prstGeom prst="rect">
            <a:avLst/>
          </a:prstGeom>
          <a:noFill/>
        </p:spPr>
        <p:txBody>
          <a:bodyPr wrap="square" rtlCol="0">
            <a:spAutoFit/>
          </a:bodyPr>
          <a:lstStyle/>
          <a:p>
            <a:r>
              <a:rPr lang="en-GB" dirty="0" smtClean="0"/>
              <a:t>Some tags can contain no content – called void elements. An example is </a:t>
            </a:r>
            <a:r>
              <a:rPr lang="en-GB" dirty="0" err="1" smtClean="0"/>
              <a:t>br</a:t>
            </a:r>
            <a:r>
              <a:rPr lang="en-GB" dirty="0" smtClean="0"/>
              <a:t> – a line break. These are self closing in HTML5 – can be written as &lt;</a:t>
            </a:r>
            <a:r>
              <a:rPr lang="en-GB" dirty="0" err="1" smtClean="0"/>
              <a:t>br</a:t>
            </a:r>
            <a:r>
              <a:rPr lang="en-GB" dirty="0" smtClean="0"/>
              <a:t>/&gt; or &lt;</a:t>
            </a:r>
            <a:r>
              <a:rPr lang="en-GB" dirty="0" err="1" smtClean="0"/>
              <a:t>br</a:t>
            </a:r>
            <a:r>
              <a:rPr lang="en-GB" dirty="0" smtClean="0"/>
              <a:t>&gt; (without a / to close). Google’s style guide prefers the second.</a:t>
            </a:r>
          </a:p>
          <a:p>
            <a:r>
              <a:rPr lang="en-GB" dirty="0" smtClean="0"/>
              <a:t>Use lower case for tag names in both opening and closing tags.</a:t>
            </a:r>
            <a:endParaRPr lang="en-GB" dirty="0"/>
          </a:p>
        </p:txBody>
      </p:sp>
    </p:spTree>
    <p:extLst>
      <p:ext uri="{BB962C8B-B14F-4D97-AF65-F5344CB8AC3E}">
        <p14:creationId xmlns:p14="http://schemas.microsoft.com/office/powerpoint/2010/main" val="9332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 calcmode="lin" valueType="num">
                                      <p:cBhvr>
                                        <p:cTn id="17" dur="1000" fill="hold"/>
                                        <p:tgtEl>
                                          <p:spTgt spid="17"/>
                                        </p:tgtEl>
                                        <p:attrNameLst>
                                          <p:attrName>style.rotation</p:attrName>
                                        </p:attrNameLst>
                                      </p:cBhvr>
                                      <p:tavLst>
                                        <p:tav tm="0">
                                          <p:val>
                                            <p:fltVal val="90"/>
                                          </p:val>
                                        </p:tav>
                                        <p:tav tm="100000">
                                          <p:val>
                                            <p:fltVal val="0"/>
                                          </p:val>
                                        </p:tav>
                                      </p:tavLst>
                                    </p:anim>
                                    <p:animEffect transition="in" filter="fade">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ppt_w</p:attrName>
                                        </p:attrNameLst>
                                      </p:cBhvr>
                                      <p:tavLst>
                                        <p:tav tm="0">
                                          <p:val>
                                            <p:fltVal val="0"/>
                                          </p:val>
                                        </p:tav>
                                        <p:tav tm="100000">
                                          <p:val>
                                            <p:strVal val="#ppt_w"/>
                                          </p:val>
                                        </p:tav>
                                      </p:tavLst>
                                    </p:anim>
                                    <p:anim calcmode="lin" valueType="num">
                                      <p:cBhvr>
                                        <p:cTn id="24" dur="1000" fill="hold"/>
                                        <p:tgtEl>
                                          <p:spTgt spid="19"/>
                                        </p:tgtEl>
                                        <p:attrNameLst>
                                          <p:attrName>ppt_h</p:attrName>
                                        </p:attrNameLst>
                                      </p:cBhvr>
                                      <p:tavLst>
                                        <p:tav tm="0">
                                          <p:val>
                                            <p:fltVal val="0"/>
                                          </p:val>
                                        </p:tav>
                                        <p:tav tm="100000">
                                          <p:val>
                                            <p:strVal val="#ppt_h"/>
                                          </p:val>
                                        </p:tav>
                                      </p:tavLst>
                                    </p:anim>
                                    <p:anim calcmode="lin" valueType="num">
                                      <p:cBhvr>
                                        <p:cTn id="25" dur="1000" fill="hold"/>
                                        <p:tgtEl>
                                          <p:spTgt spid="19"/>
                                        </p:tgtEl>
                                        <p:attrNameLst>
                                          <p:attrName>style.rotation</p:attrName>
                                        </p:attrNameLst>
                                      </p:cBhvr>
                                      <p:tavLst>
                                        <p:tav tm="0">
                                          <p:val>
                                            <p:fltVal val="90"/>
                                          </p:val>
                                        </p:tav>
                                        <p:tav tm="100000">
                                          <p:val>
                                            <p:fltVal val="0"/>
                                          </p:val>
                                        </p:tav>
                                      </p:tavLst>
                                    </p:anim>
                                    <p:animEffect transition="in" filter="fade">
                                      <p:cBhvr>
                                        <p:cTn id="26" dur="10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 Barebones HTML Document</a:t>
            </a:r>
            <a:endParaRPr lang="en-GB" dirty="0"/>
          </a:p>
        </p:txBody>
      </p:sp>
      <p:sp>
        <p:nvSpPr>
          <p:cNvPr id="3" name="Content Placeholder 2"/>
          <p:cNvSpPr>
            <a:spLocks noGrp="1"/>
          </p:cNvSpPr>
          <p:nvPr>
            <p:ph sz="half" idx="1"/>
          </p:nvPr>
        </p:nvSpPr>
        <p:spPr>
          <a:xfrm>
            <a:off x="457200" y="1920085"/>
            <a:ext cx="3826768" cy="4434840"/>
          </a:xfrm>
        </p:spPr>
        <p:txBody>
          <a:bodyPr>
            <a:normAutofit lnSpcReduction="10000"/>
          </a:bodyPr>
          <a:lstStyle/>
          <a:p>
            <a:r>
              <a:rPr lang="en-GB" sz="2000" b="1" dirty="0" smtClean="0"/>
              <a:t>Document type declaration</a:t>
            </a:r>
          </a:p>
          <a:p>
            <a:pPr lvl="1"/>
            <a:r>
              <a:rPr lang="en-GB" sz="1800" dirty="0" smtClean="0"/>
              <a:t>This is for HTML5 document</a:t>
            </a:r>
          </a:p>
          <a:p>
            <a:r>
              <a:rPr lang="en-GB" sz="2000" b="1" dirty="0" smtClean="0"/>
              <a:t>Html </a:t>
            </a:r>
            <a:r>
              <a:rPr lang="en-GB" sz="2000" dirty="0" smtClean="0"/>
              <a:t>– defines where the html starts</a:t>
            </a:r>
          </a:p>
          <a:p>
            <a:r>
              <a:rPr lang="en-GB" sz="2000" b="1" dirty="0" smtClean="0"/>
              <a:t>Head</a:t>
            </a:r>
            <a:r>
              <a:rPr lang="en-GB" sz="2000" dirty="0" smtClean="0"/>
              <a:t> – Information about the document, and adds related resources</a:t>
            </a:r>
          </a:p>
          <a:p>
            <a:pPr lvl="1"/>
            <a:r>
              <a:rPr lang="en-GB" sz="1800" b="1" dirty="0" smtClean="0"/>
              <a:t>Title</a:t>
            </a:r>
            <a:r>
              <a:rPr lang="en-GB" sz="1800" dirty="0" smtClean="0"/>
              <a:t> – Exactly as it says, in the browser this is displayed in the tab.</a:t>
            </a:r>
          </a:p>
          <a:p>
            <a:r>
              <a:rPr lang="en-GB" sz="2000" b="1" dirty="0" smtClean="0"/>
              <a:t>Body</a:t>
            </a:r>
            <a:r>
              <a:rPr lang="en-GB" sz="2000" dirty="0" smtClean="0"/>
              <a:t> – The main content of the document</a:t>
            </a:r>
          </a:p>
          <a:p>
            <a:pPr marL="0" indent="0">
              <a:buNone/>
            </a:pPr>
            <a:r>
              <a:rPr lang="en-GB" sz="1600" dirty="0" smtClean="0"/>
              <a:t>NB: Not the smallest </a:t>
            </a:r>
            <a:r>
              <a:rPr lang="en-GB" sz="1600" i="1" dirty="0" smtClean="0"/>
              <a:t>possible</a:t>
            </a:r>
            <a:r>
              <a:rPr lang="en-GB" sz="1600" dirty="0" smtClean="0"/>
              <a:t> document – just the smallest  valid one I’d want </a:t>
            </a:r>
            <a:r>
              <a:rPr lang="en-GB" sz="1600" smtClean="0"/>
              <a:t>to maintain.</a:t>
            </a:r>
            <a:endParaRPr lang="en-GB" sz="1600" dirty="0" smtClean="0"/>
          </a:p>
        </p:txBody>
      </p:sp>
      <p:sp>
        <p:nvSpPr>
          <p:cNvPr id="4" name="Content Placeholder 3"/>
          <p:cNvSpPr>
            <a:spLocks noGrp="1"/>
          </p:cNvSpPr>
          <p:nvPr>
            <p:ph sz="half" idx="2"/>
          </p:nvPr>
        </p:nvSpPr>
        <p:spPr>
          <a:xfrm>
            <a:off x="4283968" y="1920085"/>
            <a:ext cx="4402832" cy="4434840"/>
          </a:xfrm>
        </p:spPr>
        <p:txBody>
          <a:bodyPr>
            <a:normAutofit lnSpcReduction="10000"/>
          </a:bodyPr>
          <a:lstStyle/>
          <a:p>
            <a:pPr marL="0" indent="0">
              <a:buNone/>
            </a:pPr>
            <a:r>
              <a:rPr lang="en-GB" sz="2400" dirty="0">
                <a:solidFill>
                  <a:srgbClr val="B2B2B2"/>
                </a:solidFill>
                <a:latin typeface="Consolas" panose="020B0609020204030204" pitchFamily="49" charset="0"/>
                <a:cs typeface="Consolas" panose="020B0609020204030204" pitchFamily="49" charset="0"/>
              </a:rPr>
              <a:t>&lt;!DOCTYPE html&gt;</a:t>
            </a:r>
          </a:p>
          <a:p>
            <a:pPr marL="0" indent="0">
              <a:buNone/>
            </a:pPr>
            <a:r>
              <a:rPr lang="en-GB" sz="2400" dirty="0">
                <a:solidFill>
                  <a:srgbClr val="7030A0"/>
                </a:solidFill>
                <a:latin typeface="Consolas" panose="020B0609020204030204" pitchFamily="49" charset="0"/>
                <a:cs typeface="Consolas" panose="020B0609020204030204" pitchFamily="49" charset="0"/>
              </a:rPr>
              <a:t>&lt;html&gt;</a:t>
            </a:r>
          </a:p>
          <a:p>
            <a:pPr marL="0" indent="0">
              <a:buNone/>
            </a:pPr>
            <a:r>
              <a:rPr lang="en-GB" sz="2400" dirty="0" smtClean="0">
                <a:latin typeface="Consolas" panose="020B0609020204030204" pitchFamily="49" charset="0"/>
                <a:cs typeface="Consolas" panose="020B0609020204030204" pitchFamily="49" charset="0"/>
              </a:rPr>
              <a:t>  </a:t>
            </a:r>
            <a:r>
              <a:rPr lang="en-GB" sz="2400" dirty="0" smtClean="0">
                <a:solidFill>
                  <a:srgbClr val="7030A0"/>
                </a:solidFill>
                <a:latin typeface="Consolas" panose="020B0609020204030204" pitchFamily="49" charset="0"/>
                <a:cs typeface="Consolas" panose="020B0609020204030204" pitchFamily="49" charset="0"/>
              </a:rPr>
              <a:t>&lt;</a:t>
            </a:r>
            <a:r>
              <a:rPr lang="en-GB" sz="2400" dirty="0">
                <a:solidFill>
                  <a:srgbClr val="7030A0"/>
                </a:solidFill>
                <a:latin typeface="Consolas" panose="020B0609020204030204" pitchFamily="49" charset="0"/>
                <a:cs typeface="Consolas" panose="020B0609020204030204" pitchFamily="49" charset="0"/>
              </a:rPr>
              <a:t>head</a:t>
            </a:r>
            <a:r>
              <a:rPr lang="en-GB" sz="2400" dirty="0" smtClean="0">
                <a:solidFill>
                  <a:srgbClr val="7030A0"/>
                </a:solidFill>
                <a:latin typeface="Consolas" panose="020B0609020204030204" pitchFamily="49" charset="0"/>
                <a:cs typeface="Consolas" panose="020B0609020204030204" pitchFamily="49" charset="0"/>
              </a:rPr>
              <a:t>&gt;</a:t>
            </a:r>
          </a:p>
          <a:p>
            <a:pPr marL="0" indent="0">
              <a:buNone/>
            </a:pPr>
            <a:r>
              <a:rPr lang="en-GB" sz="2400" dirty="0">
                <a:solidFill>
                  <a:srgbClr val="7030A0"/>
                </a:solidFill>
                <a:latin typeface="Consolas" panose="020B0609020204030204" pitchFamily="49" charset="0"/>
                <a:cs typeface="Consolas" panose="020B0609020204030204" pitchFamily="49" charset="0"/>
              </a:rPr>
              <a:t>	</a:t>
            </a:r>
            <a:r>
              <a:rPr lang="en-GB" sz="2400" dirty="0" smtClean="0">
                <a:solidFill>
                  <a:srgbClr val="7030A0"/>
                </a:solidFill>
                <a:latin typeface="Consolas" panose="020B0609020204030204" pitchFamily="49" charset="0"/>
                <a:cs typeface="Consolas" panose="020B0609020204030204" pitchFamily="49" charset="0"/>
              </a:rPr>
              <a:t>&lt;title&gt;</a:t>
            </a:r>
            <a:r>
              <a:rPr lang="en-GB" sz="2400" dirty="0" smtClean="0">
                <a:latin typeface="Consolas" panose="020B0609020204030204" pitchFamily="49" charset="0"/>
                <a:cs typeface="Consolas" panose="020B0609020204030204" pitchFamily="49" charset="0"/>
              </a:rPr>
              <a:t>Foo</a:t>
            </a:r>
            <a:r>
              <a:rPr lang="en-GB" sz="2400" dirty="0" smtClean="0">
                <a:solidFill>
                  <a:srgbClr val="7030A0"/>
                </a:solidFill>
                <a:latin typeface="Consolas" panose="020B0609020204030204" pitchFamily="49" charset="0"/>
                <a:cs typeface="Consolas" panose="020B0609020204030204" pitchFamily="49" charset="0"/>
              </a:rPr>
              <a:t>&lt;/title&gt;</a:t>
            </a:r>
          </a:p>
          <a:p>
            <a:pPr marL="0" indent="0">
              <a:buNone/>
            </a:pPr>
            <a:r>
              <a:rPr lang="en-GB" sz="2400" dirty="0">
                <a:solidFill>
                  <a:srgbClr val="7030A0"/>
                </a:solidFill>
                <a:latin typeface="Consolas" panose="020B0609020204030204" pitchFamily="49" charset="0"/>
                <a:cs typeface="Consolas" panose="020B0609020204030204" pitchFamily="49" charset="0"/>
              </a:rPr>
              <a:t> </a:t>
            </a:r>
            <a:r>
              <a:rPr lang="en-GB" sz="2400" dirty="0" smtClean="0">
                <a:solidFill>
                  <a:srgbClr val="7030A0"/>
                </a:solidFill>
                <a:latin typeface="Consolas" panose="020B0609020204030204" pitchFamily="49" charset="0"/>
                <a:cs typeface="Consolas" panose="020B0609020204030204" pitchFamily="49" charset="0"/>
              </a:rPr>
              <a:t> &lt;/</a:t>
            </a:r>
            <a:r>
              <a:rPr lang="en-GB" sz="2400" dirty="0">
                <a:solidFill>
                  <a:srgbClr val="7030A0"/>
                </a:solidFill>
                <a:latin typeface="Consolas" panose="020B0609020204030204" pitchFamily="49" charset="0"/>
                <a:cs typeface="Consolas" panose="020B0609020204030204" pitchFamily="49" charset="0"/>
              </a:rPr>
              <a:t>head&gt;</a:t>
            </a:r>
          </a:p>
          <a:p>
            <a:pPr marL="0" indent="0">
              <a:buNone/>
            </a:pPr>
            <a:r>
              <a:rPr lang="en-GB" sz="2400" dirty="0" smtClean="0">
                <a:solidFill>
                  <a:srgbClr val="7030A0"/>
                </a:solidFill>
                <a:latin typeface="Consolas" panose="020B0609020204030204" pitchFamily="49" charset="0"/>
                <a:cs typeface="Consolas" panose="020B0609020204030204" pitchFamily="49" charset="0"/>
              </a:rPr>
              <a:t>  &lt;</a:t>
            </a:r>
            <a:r>
              <a:rPr lang="en-GB" sz="2400" dirty="0">
                <a:solidFill>
                  <a:srgbClr val="7030A0"/>
                </a:solidFill>
                <a:latin typeface="Consolas" panose="020B0609020204030204" pitchFamily="49" charset="0"/>
                <a:cs typeface="Consolas" panose="020B0609020204030204" pitchFamily="49" charset="0"/>
              </a:rPr>
              <a:t>body&gt;</a:t>
            </a:r>
          </a:p>
          <a:p>
            <a:pPr marL="0" indent="0">
              <a:buNone/>
            </a:pPr>
            <a:r>
              <a:rPr lang="en-GB" sz="2400" dirty="0" smtClean="0">
                <a:latin typeface="Consolas" panose="020B0609020204030204" pitchFamily="49" charset="0"/>
                <a:cs typeface="Consolas" panose="020B0609020204030204" pitchFamily="49" charset="0"/>
              </a:rPr>
              <a:t>      Some content</a:t>
            </a:r>
            <a:endParaRPr lang="en-GB" sz="2400" dirty="0">
              <a:latin typeface="Consolas" panose="020B0609020204030204" pitchFamily="49" charset="0"/>
              <a:cs typeface="Consolas" panose="020B0609020204030204" pitchFamily="49" charset="0"/>
            </a:endParaRPr>
          </a:p>
          <a:p>
            <a:pPr marL="0" indent="0">
              <a:buNone/>
            </a:pPr>
            <a:r>
              <a:rPr lang="en-GB" sz="2400" dirty="0">
                <a:latin typeface="Consolas" panose="020B0609020204030204" pitchFamily="49" charset="0"/>
                <a:cs typeface="Consolas" panose="020B0609020204030204" pitchFamily="49" charset="0"/>
              </a:rPr>
              <a:t> </a:t>
            </a:r>
            <a:r>
              <a:rPr lang="en-GB" sz="2400" dirty="0" smtClean="0">
                <a:latin typeface="Consolas" panose="020B0609020204030204" pitchFamily="49" charset="0"/>
                <a:cs typeface="Consolas" panose="020B0609020204030204" pitchFamily="49" charset="0"/>
              </a:rPr>
              <a:t> </a:t>
            </a:r>
            <a:r>
              <a:rPr lang="en-GB" sz="2400" dirty="0" smtClean="0">
                <a:solidFill>
                  <a:srgbClr val="7030A0"/>
                </a:solidFill>
                <a:latin typeface="Consolas" panose="020B0609020204030204" pitchFamily="49" charset="0"/>
                <a:cs typeface="Consolas" panose="020B0609020204030204" pitchFamily="49" charset="0"/>
              </a:rPr>
              <a:t>&lt;/</a:t>
            </a:r>
            <a:r>
              <a:rPr lang="en-GB" sz="2400" dirty="0">
                <a:solidFill>
                  <a:srgbClr val="7030A0"/>
                </a:solidFill>
                <a:latin typeface="Consolas" panose="020B0609020204030204" pitchFamily="49" charset="0"/>
                <a:cs typeface="Consolas" panose="020B0609020204030204" pitchFamily="49" charset="0"/>
              </a:rPr>
              <a:t>body&gt;</a:t>
            </a:r>
          </a:p>
          <a:p>
            <a:pPr marL="0" indent="0">
              <a:buNone/>
            </a:pPr>
            <a:r>
              <a:rPr lang="en-GB" sz="2400" dirty="0">
                <a:solidFill>
                  <a:srgbClr val="7030A0"/>
                </a:solidFill>
                <a:latin typeface="Consolas" panose="020B0609020204030204" pitchFamily="49" charset="0"/>
                <a:cs typeface="Consolas" panose="020B0609020204030204" pitchFamily="49" charset="0"/>
              </a:rPr>
              <a:t>&lt;/html&gt;</a:t>
            </a:r>
          </a:p>
        </p:txBody>
      </p:sp>
      <p:cxnSp>
        <p:nvCxnSpPr>
          <p:cNvPr id="6" name="Straight Arrow Connector 5"/>
          <p:cNvCxnSpPr/>
          <p:nvPr/>
        </p:nvCxnSpPr>
        <p:spPr>
          <a:xfrm>
            <a:off x="4067944" y="2132856"/>
            <a:ext cx="32403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3786403" y="2636912"/>
            <a:ext cx="533569"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046493" y="2905573"/>
            <a:ext cx="597515"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067944" y="3356992"/>
            <a:ext cx="1152128"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4067944" y="4293096"/>
            <a:ext cx="720080" cy="6596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82725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Task – Hello World</a:t>
            </a:r>
            <a:endParaRPr lang="en-GB" dirty="0"/>
          </a:p>
        </p:txBody>
      </p:sp>
      <p:sp>
        <p:nvSpPr>
          <p:cNvPr id="5" name="Content Placeholder 4"/>
          <p:cNvSpPr>
            <a:spLocks noGrp="1"/>
          </p:cNvSpPr>
          <p:nvPr>
            <p:ph idx="1"/>
          </p:nvPr>
        </p:nvSpPr>
        <p:spPr/>
        <p:txBody>
          <a:bodyPr/>
          <a:lstStyle/>
          <a:p>
            <a:r>
              <a:rPr lang="en-GB" dirty="0" smtClean="0"/>
              <a:t>Create a new file called “HelloWorld.html” and edit it in notepad</a:t>
            </a:r>
          </a:p>
          <a:p>
            <a:r>
              <a:rPr lang="en-GB" dirty="0" smtClean="0"/>
              <a:t>Write a page that:</a:t>
            </a:r>
          </a:p>
          <a:p>
            <a:pPr lvl="1"/>
            <a:r>
              <a:rPr lang="en-GB" dirty="0" smtClean="0"/>
              <a:t>Has a title with your name in it</a:t>
            </a:r>
          </a:p>
          <a:p>
            <a:pPr lvl="1"/>
            <a:r>
              <a:rPr lang="en-GB" dirty="0" smtClean="0"/>
              <a:t>Has body text of “Hello World!!”</a:t>
            </a:r>
          </a:p>
          <a:p>
            <a:pPr lvl="1"/>
            <a:endParaRPr lang="en-GB" dirty="0"/>
          </a:p>
          <a:p>
            <a:pPr lvl="1"/>
            <a:r>
              <a:rPr lang="en-GB" dirty="0" smtClean="0"/>
              <a:t>`</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247014"/>
            <a:ext cx="7878319" cy="2062306"/>
          </a:xfrm>
          <a:prstGeom prst="rect">
            <a:avLst/>
          </a:prstGeom>
          <a:noFill/>
          <a:ln>
            <a:noFill/>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9374001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Quick Points</a:t>
            </a:r>
            <a:endParaRPr lang="en-GB" dirty="0"/>
          </a:p>
        </p:txBody>
      </p:sp>
      <p:sp>
        <p:nvSpPr>
          <p:cNvPr id="3" name="Content Placeholder 2"/>
          <p:cNvSpPr>
            <a:spLocks noGrp="1"/>
          </p:cNvSpPr>
          <p:nvPr>
            <p:ph idx="1"/>
          </p:nvPr>
        </p:nvSpPr>
        <p:spPr/>
        <p:txBody>
          <a:bodyPr>
            <a:normAutofit/>
          </a:bodyPr>
          <a:lstStyle/>
          <a:p>
            <a:r>
              <a:rPr lang="en-GB" dirty="0" smtClean="0"/>
              <a:t>Get into the habit now of keeping </a:t>
            </a:r>
            <a:r>
              <a:rPr lang="en-GB" b="1" dirty="0" smtClean="0"/>
              <a:t>everything</a:t>
            </a:r>
            <a:r>
              <a:rPr lang="en-GB" dirty="0" smtClean="0"/>
              <a:t> you write tidy.</a:t>
            </a:r>
          </a:p>
          <a:p>
            <a:pPr lvl="1"/>
            <a:r>
              <a:rPr lang="en-GB" dirty="0" smtClean="0"/>
              <a:t>Untidy code is hard to read</a:t>
            </a:r>
          </a:p>
          <a:p>
            <a:pPr lvl="1"/>
            <a:r>
              <a:rPr lang="en-GB" dirty="0" smtClean="0"/>
              <a:t>It’ll be harder for you write as you go along</a:t>
            </a:r>
          </a:p>
          <a:p>
            <a:pPr lvl="1"/>
            <a:r>
              <a:rPr lang="en-GB" dirty="0" smtClean="0"/>
              <a:t>It’ll be harder for others to maintain later</a:t>
            </a:r>
          </a:p>
          <a:p>
            <a:r>
              <a:rPr lang="en-GB" dirty="0" smtClean="0"/>
              <a:t>Notepad can be used but isn’t efficient. </a:t>
            </a:r>
          </a:p>
          <a:p>
            <a:pPr lvl="1"/>
            <a:r>
              <a:rPr lang="en-GB" dirty="0" smtClean="0"/>
              <a:t>For basic work I use notepad++, it has  syntax highlighting.</a:t>
            </a:r>
          </a:p>
          <a:p>
            <a:pPr lvl="1"/>
            <a:r>
              <a:rPr lang="en-GB" dirty="0" smtClean="0"/>
              <a:t>Day to day we use Visual Studio which is much more powerful – it’ll complete close tags for you.</a:t>
            </a:r>
            <a:endParaRPr lang="en-GB" dirty="0"/>
          </a:p>
        </p:txBody>
      </p:sp>
    </p:spTree>
    <p:extLst>
      <p:ext uri="{BB962C8B-B14F-4D97-AF65-F5344CB8AC3E}">
        <p14:creationId xmlns:p14="http://schemas.microsoft.com/office/powerpoint/2010/main" val="4211773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Tags</a:t>
            </a:r>
            <a:endParaRPr lang="en-GB" dirty="0"/>
          </a:p>
        </p:txBody>
      </p:sp>
      <p:sp>
        <p:nvSpPr>
          <p:cNvPr id="3" name="Content Placeholder 2"/>
          <p:cNvSpPr>
            <a:spLocks noGrp="1"/>
          </p:cNvSpPr>
          <p:nvPr>
            <p:ph idx="1"/>
          </p:nvPr>
        </p:nvSpPr>
        <p:spPr/>
        <p:txBody>
          <a:bodyPr/>
          <a:lstStyle/>
          <a:p>
            <a:r>
              <a:rPr lang="en-GB" dirty="0" smtClean="0"/>
              <a:t>Going to start with a couple of textual tags </a:t>
            </a:r>
          </a:p>
          <a:p>
            <a:r>
              <a:rPr lang="en-GB" dirty="0" smtClean="0"/>
              <a:t>Headings</a:t>
            </a:r>
          </a:p>
          <a:p>
            <a:pPr lvl="1"/>
            <a:r>
              <a:rPr lang="en-GB" dirty="0" smtClean="0"/>
              <a:t>&lt;h1&gt;, &lt;h2&gt; … &lt;h6&gt;</a:t>
            </a:r>
          </a:p>
          <a:p>
            <a:pPr lvl="1"/>
            <a:r>
              <a:rPr lang="en-GB" dirty="0" smtClean="0"/>
              <a:t>Used to give a heading to text  - </a:t>
            </a:r>
            <a:r>
              <a:rPr lang="en-GB" dirty="0" err="1" smtClean="0"/>
              <a:t>googlebot</a:t>
            </a:r>
            <a:r>
              <a:rPr lang="en-GB" dirty="0" smtClean="0"/>
              <a:t> understands this and gives these more prominence when trying to work out what the page is about – up to a limit.</a:t>
            </a:r>
            <a:endParaRPr lang="en-GB" dirty="0"/>
          </a:p>
          <a:p>
            <a:r>
              <a:rPr lang="en-GB" dirty="0" smtClean="0"/>
              <a:t>Paragraphs &lt;p&gt; - a paragraph, as in </a:t>
            </a:r>
            <a:r>
              <a:rPr lang="en-GB" dirty="0" err="1" smtClean="0"/>
              <a:t>errrm</a:t>
            </a:r>
            <a:r>
              <a:rPr lang="en-GB" dirty="0" smtClean="0"/>
              <a:t>, a paragraph.</a:t>
            </a:r>
          </a:p>
          <a:p>
            <a:endParaRPr lang="en-GB" dirty="0"/>
          </a:p>
        </p:txBody>
      </p:sp>
    </p:spTree>
    <p:extLst>
      <p:ext uri="{BB962C8B-B14F-4D97-AF65-F5344CB8AC3E}">
        <p14:creationId xmlns:p14="http://schemas.microsoft.com/office/powerpoint/2010/main" val="41270056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Basic Terminology</a:t>
            </a:r>
            <a:endParaRPr lang="en-GB" dirty="0"/>
          </a:p>
        </p:txBody>
      </p:sp>
      <p:sp>
        <p:nvSpPr>
          <p:cNvPr id="3" name="Content Placeholder 2"/>
          <p:cNvSpPr>
            <a:spLocks noGrp="1"/>
          </p:cNvSpPr>
          <p:nvPr>
            <p:ph idx="1"/>
          </p:nvPr>
        </p:nvSpPr>
        <p:spPr>
          <a:xfrm>
            <a:off x="446856" y="1953640"/>
            <a:ext cx="8229600" cy="4169253"/>
          </a:xfrm>
        </p:spPr>
        <p:txBody>
          <a:bodyPr>
            <a:normAutofit/>
          </a:bodyPr>
          <a:lstStyle/>
          <a:p>
            <a:r>
              <a:rPr lang="en-GB" dirty="0" smtClean="0"/>
              <a:t>The Internet – The global network of interconnected networks. E.g. When we use our network to connect to Google when searching – we connect to Google’s network. This is via the Internet.</a:t>
            </a:r>
          </a:p>
          <a:p>
            <a:r>
              <a:rPr lang="en-GB" dirty="0" smtClean="0"/>
              <a:t>Website – A set of web pages, normally on a single domain (e.g. </a:t>
            </a:r>
            <a:r>
              <a:rPr lang="en-GB" dirty="0" smtClean="0">
                <a:hlinkClick r:id="rId3"/>
              </a:rPr>
              <a:t>www.tombola.co.uk</a:t>
            </a:r>
            <a:r>
              <a:rPr lang="en-GB" dirty="0" smtClean="0"/>
              <a:t>)</a:t>
            </a:r>
          </a:p>
          <a:p>
            <a:r>
              <a:rPr lang="en-GB" dirty="0" smtClean="0"/>
              <a:t>World Wide Web – Interconnected web pages, typically transferred on the Internet.</a:t>
            </a:r>
          </a:p>
          <a:p>
            <a:endParaRPr lang="en-GB" dirty="0"/>
          </a:p>
        </p:txBody>
      </p:sp>
      <p:sp>
        <p:nvSpPr>
          <p:cNvPr id="4" name="TextBox 3"/>
          <p:cNvSpPr txBox="1"/>
          <p:nvPr/>
        </p:nvSpPr>
        <p:spPr>
          <a:xfrm>
            <a:off x="539552" y="5805264"/>
            <a:ext cx="8136904" cy="646331"/>
          </a:xfrm>
          <a:prstGeom prst="rect">
            <a:avLst/>
          </a:prstGeom>
          <a:noFill/>
        </p:spPr>
        <p:txBody>
          <a:bodyPr wrap="square" rtlCol="0">
            <a:spAutoFit/>
          </a:bodyPr>
          <a:lstStyle/>
          <a:p>
            <a:r>
              <a:rPr lang="en-GB" dirty="0" smtClean="0">
                <a:latin typeface="Helvetica" panose="020B0604020202030204" pitchFamily="34" charset="0"/>
              </a:rPr>
              <a:t>Important to get these right – working in a profession where these terms have a proper meaning. In everyday life people don’t use precisely.</a:t>
            </a:r>
            <a:endParaRPr lang="en-GB" dirty="0">
              <a:latin typeface="Helvetica" panose="020B0604020202030204" pitchFamily="34" charset="0"/>
            </a:endParaRPr>
          </a:p>
        </p:txBody>
      </p:sp>
    </p:spTree>
    <p:extLst>
      <p:ext uri="{BB962C8B-B14F-4D97-AF65-F5344CB8AC3E}">
        <p14:creationId xmlns:p14="http://schemas.microsoft.com/office/powerpoint/2010/main" val="4489813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Tags Cont.</a:t>
            </a:r>
            <a:endParaRPr lang="en-GB" dirty="0"/>
          </a:p>
        </p:txBody>
      </p:sp>
      <p:sp>
        <p:nvSpPr>
          <p:cNvPr id="5" name="Content Placeholder 4"/>
          <p:cNvSpPr>
            <a:spLocks noGrp="1"/>
          </p:cNvSpPr>
          <p:nvPr>
            <p:ph sz="half" idx="1"/>
          </p:nvPr>
        </p:nvSpPr>
        <p:spPr/>
        <p:txBody>
          <a:bodyPr>
            <a:normAutofit fontScale="32500" lnSpcReduction="20000"/>
          </a:bodyPr>
          <a:lstStyle/>
          <a:p>
            <a:pPr marL="0" indent="0">
              <a:buNone/>
            </a:pPr>
            <a:r>
              <a:rPr lang="en-GB" dirty="0">
                <a:latin typeface="Consolas" panose="020B0609020204030204" pitchFamily="49" charset="0"/>
                <a:cs typeface="Consolas" panose="020B0609020204030204" pitchFamily="49" charset="0"/>
              </a:rPr>
              <a:t>&lt;html&gt;</a:t>
            </a:r>
          </a:p>
          <a:p>
            <a:pPr marL="0" indent="0">
              <a:buNone/>
            </a:pP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head</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title&gt;Basic Tags&lt;/title</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head&gt;</a:t>
            </a:r>
          </a:p>
          <a:p>
            <a:pPr marL="0" indent="0">
              <a:buNone/>
            </a:pP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body&gt;</a:t>
            </a:r>
          </a:p>
          <a:p>
            <a:pPr marL="0" indent="0">
              <a:buNone/>
            </a:pP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h1&gt;This is heading 1&lt;/h1&gt;</a:t>
            </a:r>
          </a:p>
          <a:p>
            <a:pPr marL="0" indent="0">
              <a:buNone/>
            </a:pP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h2&gt;This is heading 2&lt;/h2&gt;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h3&gt;This is heading 3&lt;/h3&gt;</a:t>
            </a:r>
          </a:p>
          <a:p>
            <a:pPr marL="0" indent="0">
              <a:buNone/>
            </a:pP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h4&gt;This is heading 4&lt;/h4&gt;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h5&gt;This is heading 5&lt;/h5&gt;</a:t>
            </a:r>
          </a:p>
          <a:p>
            <a:pPr marL="0" indent="0">
              <a:buNone/>
            </a:pP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h6&gt;This is heading 6&lt;/h6</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&lt;p&gt;</a:t>
            </a:r>
          </a:p>
          <a:p>
            <a:pPr marL="0" indent="0">
              <a:buNone/>
            </a:pPr>
            <a:r>
              <a:rPr lang="en-GB" dirty="0" smtClean="0">
                <a:latin typeface="Consolas" panose="020B0609020204030204" pitchFamily="49" charset="0"/>
                <a:cs typeface="Consolas" panose="020B0609020204030204" pitchFamily="49" charset="0"/>
              </a:rPr>
              <a:t>            This </a:t>
            </a:r>
            <a:r>
              <a:rPr lang="en-GB" dirty="0">
                <a:latin typeface="Consolas" panose="020B0609020204030204" pitchFamily="49" charset="0"/>
                <a:cs typeface="Consolas" panose="020B0609020204030204" pitchFamily="49" charset="0"/>
              </a:rPr>
              <a:t>is a paragraph, the text after it appear in </a:t>
            </a:r>
            <a:r>
              <a:rPr lang="en-GB" dirty="0" smtClean="0">
                <a:latin typeface="Consolas" panose="020B0609020204030204" pitchFamily="49" charset="0"/>
                <a:cs typeface="Consolas" panose="020B0609020204030204" pitchFamily="49" charset="0"/>
              </a:rPr>
              <a:t>          </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their </a:t>
            </a:r>
            <a:r>
              <a:rPr lang="en-GB" dirty="0">
                <a:latin typeface="Consolas" panose="020B0609020204030204" pitchFamily="49" charset="0"/>
                <a:cs typeface="Consolas" panose="020B0609020204030204" pitchFamily="49" charset="0"/>
              </a:rPr>
              <a:t>own </a:t>
            </a:r>
            <a:r>
              <a:rPr lang="en-GB" dirty="0" smtClean="0">
                <a:latin typeface="Consolas" panose="020B0609020204030204" pitchFamily="49" charset="0"/>
                <a:cs typeface="Consolas" panose="020B0609020204030204" pitchFamily="49" charset="0"/>
              </a:rPr>
              <a:t>paragraphs</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p&gt;</a:t>
            </a:r>
          </a:p>
          <a:p>
            <a:pPr marL="0" indent="0">
              <a:buNone/>
            </a:pP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p</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Lorem </a:t>
            </a:r>
            <a:r>
              <a:rPr lang="en-GB" dirty="0">
                <a:latin typeface="Consolas" panose="020B0609020204030204" pitchFamily="49" charset="0"/>
                <a:cs typeface="Consolas" panose="020B0609020204030204" pitchFamily="49" charset="0"/>
              </a:rPr>
              <a:t>ipsum </a:t>
            </a:r>
            <a:r>
              <a:rPr lang="en-GB" dirty="0" err="1">
                <a:latin typeface="Consolas" panose="020B0609020204030204" pitchFamily="49" charset="0"/>
                <a:cs typeface="Consolas" panose="020B0609020204030204" pitchFamily="49" charset="0"/>
              </a:rPr>
              <a:t>dolor</a:t>
            </a:r>
            <a:r>
              <a:rPr lang="en-GB" dirty="0">
                <a:latin typeface="Consolas" panose="020B0609020204030204" pitchFamily="49" charset="0"/>
                <a:cs typeface="Consolas" panose="020B0609020204030204" pitchFamily="49" charset="0"/>
              </a:rPr>
              <a:t> sit </a:t>
            </a:r>
            <a:r>
              <a:rPr lang="en-GB" dirty="0" err="1">
                <a:latin typeface="Consolas" panose="020B0609020204030204" pitchFamily="49" charset="0"/>
                <a:cs typeface="Consolas" panose="020B0609020204030204" pitchFamily="49" charset="0"/>
              </a:rPr>
              <a:t>amet</a:t>
            </a: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ncididunt</a:t>
            </a: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consequat</a:t>
            </a:r>
            <a:r>
              <a:rPr lang="en-GB" dirty="0">
                <a:latin typeface="Consolas" panose="020B0609020204030204" pitchFamily="49" charset="0"/>
                <a:cs typeface="Consolas" panose="020B0609020204030204" pitchFamily="49" charset="0"/>
              </a:rPr>
              <a:t> tenderloin </a:t>
            </a:r>
            <a:endParaRPr lang="en-GB" dirty="0" smtClean="0">
              <a:latin typeface="Consolas" panose="020B0609020204030204" pitchFamily="49" charset="0"/>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a:t>
            </a:r>
            <a:r>
              <a:rPr lang="en-GB" dirty="0" err="1" smtClean="0">
                <a:latin typeface="Consolas" panose="020B0609020204030204" pitchFamily="49" charset="0"/>
                <a:cs typeface="Consolas" panose="020B0609020204030204" pitchFamily="49" charset="0"/>
              </a:rPr>
              <a:t>aliqua</a:t>
            </a:r>
            <a:r>
              <a:rPr lang="en-GB" dirty="0">
                <a:latin typeface="Consolas" panose="020B0609020204030204" pitchFamily="49" charset="0"/>
                <a:cs typeface="Consolas" panose="020B0609020204030204" pitchFamily="49" charset="0"/>
              </a:rPr>
              <a:t>. Ad </a:t>
            </a:r>
            <a:r>
              <a:rPr lang="en-GB" dirty="0" err="1">
                <a:latin typeface="Consolas" panose="020B0609020204030204" pitchFamily="49" charset="0"/>
                <a:cs typeface="Consolas" panose="020B0609020204030204" pitchFamily="49" charset="0"/>
              </a:rPr>
              <a:t>enim</a:t>
            </a:r>
            <a:r>
              <a:rPr lang="en-GB" dirty="0">
                <a:latin typeface="Consolas" panose="020B0609020204030204" pitchFamily="49" charset="0"/>
                <a:cs typeface="Consolas" panose="020B0609020204030204" pitchFamily="49" charset="0"/>
              </a:rPr>
              <a:t> short loin </a:t>
            </a:r>
            <a:r>
              <a:rPr lang="en-GB" dirty="0" err="1">
                <a:latin typeface="Consolas" panose="020B0609020204030204" pitchFamily="49" charset="0"/>
                <a:cs typeface="Consolas" panose="020B0609020204030204" pitchFamily="49" charset="0"/>
              </a:rPr>
              <a:t>duis</a:t>
            </a: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eu</a:t>
            </a:r>
            <a:r>
              <a:rPr lang="en-GB" dirty="0">
                <a:latin typeface="Consolas" panose="020B0609020204030204" pitchFamily="49" charset="0"/>
                <a:cs typeface="Consolas" panose="020B0609020204030204" pitchFamily="49" charset="0"/>
              </a:rPr>
              <a:t> frankfurter sirloin </a:t>
            </a:r>
            <a:endParaRPr lang="en-GB" dirty="0" smtClean="0">
              <a:latin typeface="Consolas" panose="020B0609020204030204" pitchFamily="49" charset="0"/>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p&gt;</a:t>
            </a:r>
          </a:p>
          <a:p>
            <a:pPr marL="0" indent="0">
              <a:buNone/>
            </a:pP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p</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Pork </a:t>
            </a:r>
            <a:r>
              <a:rPr lang="en-GB" dirty="0">
                <a:latin typeface="Consolas" panose="020B0609020204030204" pitchFamily="49" charset="0"/>
                <a:cs typeface="Consolas" panose="020B0609020204030204" pitchFamily="49" charset="0"/>
              </a:rPr>
              <a:t>belly </a:t>
            </a:r>
            <a:r>
              <a:rPr lang="en-GB" dirty="0" err="1">
                <a:latin typeface="Consolas" panose="020B0609020204030204" pitchFamily="49" charset="0"/>
                <a:cs typeface="Consolas" panose="020B0609020204030204" pitchFamily="49" charset="0"/>
              </a:rPr>
              <a:t>velit</a:t>
            </a: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ullamco</a:t>
            </a: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duis</a:t>
            </a:r>
            <a:r>
              <a:rPr lang="en-GB" dirty="0">
                <a:latin typeface="Consolas" panose="020B0609020204030204" pitchFamily="49" charset="0"/>
                <a:cs typeface="Consolas" panose="020B0609020204030204" pitchFamily="49" charset="0"/>
              </a:rPr>
              <a:t> fatback non. </a:t>
            </a:r>
            <a:r>
              <a:rPr lang="en-GB" dirty="0" err="1">
                <a:latin typeface="Consolas" panose="020B0609020204030204" pitchFamily="49" charset="0"/>
                <a:cs typeface="Consolas" panose="020B0609020204030204" pitchFamily="49" charset="0"/>
              </a:rPr>
              <a:t>Cillum</a:t>
            </a:r>
            <a:r>
              <a:rPr lang="en-GB" dirty="0">
                <a:latin typeface="Consolas" panose="020B0609020204030204" pitchFamily="49" charset="0"/>
                <a:cs typeface="Consolas" panose="020B0609020204030204" pitchFamily="49" charset="0"/>
              </a:rPr>
              <a:t> </a:t>
            </a:r>
            <a:r>
              <a:rPr lang="en-GB" dirty="0" err="1" smtClean="0">
                <a:latin typeface="Consolas" panose="020B0609020204030204" pitchFamily="49" charset="0"/>
                <a:cs typeface="Consolas" panose="020B0609020204030204" pitchFamily="49" charset="0"/>
              </a:rPr>
              <a:t>aliqua</a:t>
            </a:r>
            <a:endParaRPr lang="en-GB" dirty="0" smtClean="0">
              <a:latin typeface="Consolas" panose="020B0609020204030204" pitchFamily="49" charset="0"/>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magna </a:t>
            </a:r>
            <a:r>
              <a:rPr lang="en-GB" dirty="0">
                <a:latin typeface="Consolas" panose="020B0609020204030204" pitchFamily="49" charset="0"/>
                <a:cs typeface="Consolas" panose="020B0609020204030204" pitchFamily="49" charset="0"/>
              </a:rPr>
              <a:t>culpa biltong </a:t>
            </a:r>
            <a:r>
              <a:rPr lang="en-GB" dirty="0" err="1">
                <a:latin typeface="Consolas" panose="020B0609020204030204" pitchFamily="49" charset="0"/>
                <a:cs typeface="Consolas" panose="020B0609020204030204" pitchFamily="49" charset="0"/>
              </a:rPr>
              <a:t>consectetur</a:t>
            </a:r>
            <a:r>
              <a:rPr lang="en-GB" dirty="0">
                <a:latin typeface="Consolas" panose="020B0609020204030204" pitchFamily="49" charset="0"/>
                <a:cs typeface="Consolas" panose="020B0609020204030204" pitchFamily="49" charset="0"/>
              </a:rPr>
              <a:t> swine </a:t>
            </a:r>
            <a:r>
              <a:rPr lang="en-GB" dirty="0" err="1">
                <a:latin typeface="Consolas" panose="020B0609020204030204" pitchFamily="49" charset="0"/>
                <a:cs typeface="Consolas" panose="020B0609020204030204" pitchFamily="49" charset="0"/>
              </a:rPr>
              <a:t>ribeye</a:t>
            </a:r>
            <a:r>
              <a:rPr lang="en-GB" dirty="0">
                <a:latin typeface="Consolas" panose="020B0609020204030204" pitchFamily="49" charset="0"/>
                <a:cs typeface="Consolas" panose="020B0609020204030204" pitchFamily="49" charset="0"/>
              </a:rPr>
              <a:t> ad in </a:t>
            </a:r>
          </a:p>
          <a:p>
            <a:pPr marL="0" indent="0">
              <a:buNone/>
            </a:pPr>
            <a:r>
              <a:rPr lang="en-GB" dirty="0" smtClean="0">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a:t>
            </a:r>
          </a:p>
          <a:p>
            <a:pPr marL="0" indent="0">
              <a:buNone/>
            </a:pP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p</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a:t>
            </a:r>
            <a:r>
              <a:rPr lang="en-GB" dirty="0">
                <a:latin typeface="Consolas" panose="020B0609020204030204" pitchFamily="49" charset="0"/>
                <a:cs typeface="Consolas" panose="020B0609020204030204" pitchFamily="49" charset="0"/>
              </a:rPr>
              <a:t>body&gt;</a:t>
            </a:r>
          </a:p>
          <a:p>
            <a:pPr marL="0" indent="0">
              <a:buNone/>
            </a:pPr>
            <a:r>
              <a:rPr lang="en-GB" dirty="0">
                <a:latin typeface="Consolas" panose="020B0609020204030204" pitchFamily="49" charset="0"/>
                <a:cs typeface="Consolas" panose="020B0609020204030204" pitchFamily="49" charset="0"/>
              </a:rPr>
              <a:t>&lt;/html&gt;</a:t>
            </a:r>
          </a:p>
        </p:txBody>
      </p:sp>
      <p:pic>
        <p:nvPicPr>
          <p:cNvPr id="2052"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12306" y="1920875"/>
            <a:ext cx="3910387" cy="443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1783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Default Style Sheets</a:t>
            </a:r>
            <a:endParaRPr lang="en-GB" dirty="0"/>
          </a:p>
        </p:txBody>
      </p:sp>
      <p:sp>
        <p:nvSpPr>
          <p:cNvPr id="6" name="Content Placeholder 5"/>
          <p:cNvSpPr>
            <a:spLocks noGrp="1"/>
          </p:cNvSpPr>
          <p:nvPr>
            <p:ph idx="1"/>
          </p:nvPr>
        </p:nvSpPr>
        <p:spPr/>
        <p:txBody>
          <a:bodyPr>
            <a:normAutofit fontScale="92500" lnSpcReduction="10000"/>
          </a:bodyPr>
          <a:lstStyle/>
          <a:p>
            <a:r>
              <a:rPr lang="en-GB" dirty="0" smtClean="0"/>
              <a:t>Each browser has a built in style-sheet</a:t>
            </a:r>
          </a:p>
          <a:p>
            <a:pPr lvl="1"/>
            <a:r>
              <a:rPr lang="en-GB" dirty="0" smtClean="0"/>
              <a:t>These are what makes links blue and purple if followed.</a:t>
            </a:r>
          </a:p>
          <a:p>
            <a:pPr lvl="1"/>
            <a:r>
              <a:rPr lang="en-GB" dirty="0" smtClean="0"/>
              <a:t>So there might be minor differences between browsers.</a:t>
            </a:r>
          </a:p>
          <a:p>
            <a:pPr lvl="1"/>
            <a:r>
              <a:rPr lang="en-GB" dirty="0" smtClean="0"/>
              <a:t>Technically, pages should be readable as just text, if you want to try this You can use a browser called Lynx. Lynx is interesting as an exercise you see the page closer to the way google bot processes it. In practise not all are!</a:t>
            </a:r>
          </a:p>
          <a:p>
            <a:r>
              <a:rPr lang="en-GB" dirty="0" smtClean="0"/>
              <a:t>For simpler HTML this is not normally a problem, it used to be much worse. Need to bear it in mind.</a:t>
            </a:r>
          </a:p>
          <a:p>
            <a:r>
              <a:rPr lang="en-GB" dirty="0" smtClean="0"/>
              <a:t>Can have your own default sheet, but few people actually bother – can be hand for visually impaired people for example.</a:t>
            </a:r>
          </a:p>
        </p:txBody>
      </p:sp>
    </p:spTree>
    <p:extLst>
      <p:ext uri="{BB962C8B-B14F-4D97-AF65-F5344CB8AC3E}">
        <p14:creationId xmlns:p14="http://schemas.microsoft.com/office/powerpoint/2010/main" val="3042961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Exercise – Basic Tags</a:t>
            </a:r>
            <a:endParaRPr lang="en-GB" dirty="0"/>
          </a:p>
        </p:txBody>
      </p:sp>
      <p:sp>
        <p:nvSpPr>
          <p:cNvPr id="6" name="Content Placeholder 5"/>
          <p:cNvSpPr>
            <a:spLocks noGrp="1"/>
          </p:cNvSpPr>
          <p:nvPr>
            <p:ph idx="1"/>
          </p:nvPr>
        </p:nvSpPr>
        <p:spPr/>
        <p:txBody>
          <a:bodyPr/>
          <a:lstStyle/>
          <a:p>
            <a:pPr marL="0" indent="0">
              <a:buNone/>
            </a:pPr>
            <a:r>
              <a:rPr lang="en-GB" dirty="0" smtClean="0"/>
              <a:t>Create the following page (don’t worry about the exact layout, it will depend on screen width)</a:t>
            </a:r>
            <a:endParaRPr lang="en-GB" dirty="0"/>
          </a:p>
          <a:p>
            <a:pPr marL="0" indent="0">
              <a:buNone/>
            </a:pPr>
            <a:endParaRPr lang="en-GB" dirty="0" smtClean="0"/>
          </a:p>
          <a:p>
            <a:pPr marL="0" indent="0">
              <a:buNone/>
            </a:pPr>
            <a:endParaRPr lang="en-GB" dirty="0"/>
          </a:p>
        </p:txBody>
      </p:sp>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780928"/>
            <a:ext cx="5726113"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56508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Did you forget the Page Title?</a:t>
            </a:r>
            <a:endParaRPr lang="en-GB" dirty="0"/>
          </a:p>
        </p:txBody>
      </p:sp>
      <p:sp>
        <p:nvSpPr>
          <p:cNvPr id="5" name="Content Placeholder 4"/>
          <p:cNvSpPr>
            <a:spLocks noGrp="1"/>
          </p:cNvSpPr>
          <p:nvPr>
            <p:ph idx="1"/>
          </p:nvPr>
        </p:nvSpPr>
        <p:spPr/>
        <p:txBody>
          <a:bodyPr>
            <a:normAutofit lnSpcReduction="10000"/>
          </a:bodyPr>
          <a:lstStyle/>
          <a:p>
            <a:r>
              <a:rPr lang="en-GB" dirty="0" smtClean="0"/>
              <a:t>Important to keep to the specifications you are give</a:t>
            </a:r>
          </a:p>
          <a:p>
            <a:pPr lvl="1"/>
            <a:r>
              <a:rPr lang="en-GB" dirty="0" smtClean="0"/>
              <a:t>Some companies work down to the pixel level – especially where design is important. We don’t do this but do expect it to look correct to the spec.</a:t>
            </a:r>
          </a:p>
          <a:p>
            <a:pPr lvl="1"/>
            <a:r>
              <a:rPr lang="en-GB" dirty="0" smtClean="0"/>
              <a:t>Differences between browsers (quirks)</a:t>
            </a:r>
          </a:p>
          <a:p>
            <a:r>
              <a:rPr lang="en-GB" dirty="0" smtClean="0"/>
              <a:t>But apply common sense</a:t>
            </a:r>
          </a:p>
          <a:p>
            <a:pPr lvl="1"/>
            <a:r>
              <a:rPr lang="en-GB" dirty="0" smtClean="0"/>
              <a:t>Fix obvious mistakes (e.g. spelling) – but make sure they are some things we do are as part of a branding e.g. tombola always starts with a lower case “t”</a:t>
            </a:r>
          </a:p>
          <a:p>
            <a:pPr lvl="1"/>
            <a:r>
              <a:rPr lang="en-GB" dirty="0" smtClean="0"/>
              <a:t>Sometimes you will need to negotiate with designers. E.g. a recent design used mac-only font.</a:t>
            </a:r>
          </a:p>
        </p:txBody>
      </p:sp>
    </p:spTree>
    <p:extLst>
      <p:ext uri="{BB962C8B-B14F-4D97-AF65-F5344CB8AC3E}">
        <p14:creationId xmlns:p14="http://schemas.microsoft.com/office/powerpoint/2010/main" val="10195415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HTML Entities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We are writing a website </a:t>
            </a:r>
            <a:r>
              <a:rPr lang="en-GB" i="1" dirty="0" smtClean="0"/>
              <a:t>about</a:t>
            </a:r>
            <a:r>
              <a:rPr lang="en-GB" dirty="0" smtClean="0"/>
              <a:t> HTML, how do we </a:t>
            </a:r>
            <a:r>
              <a:rPr lang="en-GB" i="1" dirty="0" smtClean="0"/>
              <a:t>display</a:t>
            </a:r>
            <a:r>
              <a:rPr lang="en-GB" dirty="0" smtClean="0"/>
              <a:t>:</a:t>
            </a:r>
          </a:p>
          <a:p>
            <a:pPr marL="0" indent="0">
              <a:buNone/>
            </a:pPr>
            <a:r>
              <a:rPr lang="en-GB" sz="2400" dirty="0" smtClean="0">
                <a:latin typeface="Helvetica Narrow" panose="020B0606020202030204" pitchFamily="34" charset="0"/>
              </a:rPr>
              <a:t>Here is some example HTML &lt;div&gt;this is a div&lt;/div&gt;</a:t>
            </a:r>
          </a:p>
          <a:p>
            <a:pPr marL="0" indent="0">
              <a:buNone/>
            </a:pPr>
            <a:r>
              <a:rPr lang="en-GB" dirty="0" smtClean="0"/>
              <a:t>What is the problem? – Try writing the HTML for this – what happens to the </a:t>
            </a:r>
            <a:r>
              <a:rPr lang="en-GB" dirty="0" err="1" smtClean="0"/>
              <a:t>divs</a:t>
            </a:r>
            <a:r>
              <a:rPr lang="en-GB" dirty="0" smtClean="0"/>
              <a:t> you want to display?</a:t>
            </a:r>
          </a:p>
          <a:p>
            <a:r>
              <a:rPr lang="en-GB" dirty="0" smtClean="0"/>
              <a:t>Common problem across many languages, not just HTML: answer is called escape sequences, HTML Entities are HTML’s escape sequence.</a:t>
            </a:r>
          </a:p>
          <a:p>
            <a:r>
              <a:rPr lang="en-GB" dirty="0" smtClean="0"/>
              <a:t>Entered where the normal text would be but starting with escape character “</a:t>
            </a:r>
            <a:r>
              <a:rPr lang="en-GB" dirty="0" smtClean="0">
                <a:latin typeface="Consolas" panose="020B0609020204030204" pitchFamily="49" charset="0"/>
                <a:cs typeface="Consolas" panose="020B0609020204030204" pitchFamily="49" charset="0"/>
              </a:rPr>
              <a:t>&amp;</a:t>
            </a:r>
            <a:r>
              <a:rPr lang="en-GB" dirty="0" smtClean="0"/>
              <a:t>” and end in “</a:t>
            </a:r>
            <a:r>
              <a:rPr lang="en-GB" dirty="0" smtClean="0">
                <a:latin typeface="Consolas" panose="020B0609020204030204" pitchFamily="49" charset="0"/>
                <a:cs typeface="Consolas" panose="020B0609020204030204" pitchFamily="49" charset="0"/>
              </a:rPr>
              <a:t>;</a:t>
            </a:r>
            <a:r>
              <a:rPr lang="en-GB" dirty="0" smtClean="0"/>
              <a:t>”, </a:t>
            </a:r>
            <a:r>
              <a:rPr lang="en-GB" dirty="0" err="1" smtClean="0"/>
              <a:t>e.g</a:t>
            </a:r>
            <a:r>
              <a:rPr lang="en-GB" dirty="0" smtClean="0"/>
              <a:t> </a:t>
            </a:r>
          </a:p>
          <a:p>
            <a:pPr lvl="1"/>
            <a:r>
              <a:rPr lang="en-GB" dirty="0" smtClean="0"/>
              <a:t> </a:t>
            </a:r>
            <a:r>
              <a:rPr lang="en-GB" dirty="0" smtClean="0">
                <a:latin typeface="Consolas" panose="020B0609020204030204" pitchFamily="49" charset="0"/>
                <a:cs typeface="Consolas" panose="020B0609020204030204" pitchFamily="49" charset="0"/>
              </a:rPr>
              <a:t>&amp;</a:t>
            </a:r>
            <a:r>
              <a:rPr lang="en-GB" dirty="0" err="1" smtClean="0">
                <a:latin typeface="Consolas" panose="020B0609020204030204" pitchFamily="49" charset="0"/>
                <a:cs typeface="Consolas" panose="020B0609020204030204" pitchFamily="49" charset="0"/>
              </a:rPr>
              <a:t>lt</a:t>
            </a:r>
            <a:r>
              <a:rPr lang="en-GB" dirty="0" smtClean="0">
                <a:latin typeface="Consolas" panose="020B0609020204030204" pitchFamily="49" charset="0"/>
                <a:cs typeface="Consolas" panose="020B0609020204030204" pitchFamily="49" charset="0"/>
              </a:rPr>
              <a:t>; </a:t>
            </a:r>
            <a:r>
              <a:rPr lang="en-GB" dirty="0" smtClean="0"/>
              <a:t>displays less than symbol, </a:t>
            </a:r>
          </a:p>
          <a:p>
            <a:pPr lvl="1"/>
            <a:r>
              <a:rPr lang="en-GB" dirty="0" smtClean="0"/>
              <a:t>likewise </a:t>
            </a:r>
            <a:r>
              <a:rPr lang="en-GB" dirty="0">
                <a:latin typeface="Consolas" panose="020B0609020204030204" pitchFamily="49" charset="0"/>
                <a:cs typeface="Consolas" panose="020B0609020204030204" pitchFamily="49" charset="0"/>
              </a:rPr>
              <a:t>&amp;</a:t>
            </a:r>
            <a:r>
              <a:rPr lang="en-GB" dirty="0" err="1">
                <a:latin typeface="Consolas" panose="020B0609020204030204" pitchFamily="49" charset="0"/>
                <a:cs typeface="Consolas" panose="020B0609020204030204" pitchFamily="49" charset="0"/>
              </a:rPr>
              <a:t>gt</a:t>
            </a:r>
            <a:r>
              <a:rPr lang="en-GB" dirty="0">
                <a:latin typeface="Consolas" panose="020B0609020204030204" pitchFamily="49" charset="0"/>
                <a:cs typeface="Consolas" panose="020B0609020204030204" pitchFamily="49" charset="0"/>
              </a:rPr>
              <a:t>; </a:t>
            </a:r>
            <a:r>
              <a:rPr lang="en-GB" dirty="0" smtClean="0"/>
              <a:t>displays &gt;</a:t>
            </a:r>
          </a:p>
        </p:txBody>
      </p:sp>
    </p:spTree>
    <p:extLst>
      <p:ext uri="{BB962C8B-B14F-4D97-AF65-F5344CB8AC3E}">
        <p14:creationId xmlns:p14="http://schemas.microsoft.com/office/powerpoint/2010/main" val="29467991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Div</a:t>
            </a:r>
            <a:r>
              <a:rPr lang="en-GB" dirty="0" smtClean="0"/>
              <a:t> and Span</a:t>
            </a:r>
            <a:endParaRPr lang="en-GB" dirty="0"/>
          </a:p>
        </p:txBody>
      </p:sp>
      <p:sp>
        <p:nvSpPr>
          <p:cNvPr id="3" name="Content Placeholder 2"/>
          <p:cNvSpPr>
            <a:spLocks noGrp="1"/>
          </p:cNvSpPr>
          <p:nvPr>
            <p:ph idx="1"/>
          </p:nvPr>
        </p:nvSpPr>
        <p:spPr/>
        <p:txBody>
          <a:bodyPr>
            <a:normAutofit/>
          </a:bodyPr>
          <a:lstStyle/>
          <a:p>
            <a:pPr marL="0" indent="0">
              <a:buNone/>
            </a:pPr>
            <a:r>
              <a:rPr lang="en-GB" dirty="0" smtClean="0"/>
              <a:t>HTML had two tags, &lt;div&gt; and &lt;span&gt;. </a:t>
            </a:r>
          </a:p>
          <a:p>
            <a:r>
              <a:rPr lang="en-GB" dirty="0" smtClean="0"/>
              <a:t>&lt;div&gt; is a document division</a:t>
            </a:r>
          </a:p>
          <a:p>
            <a:r>
              <a:rPr lang="en-GB" dirty="0" smtClean="0"/>
              <a:t>&lt;span&gt; is a span of text </a:t>
            </a:r>
          </a:p>
          <a:p>
            <a:pPr marL="0" indent="0">
              <a:buNone/>
            </a:pPr>
            <a:r>
              <a:rPr lang="en-GB" dirty="0" smtClean="0"/>
              <a:t>Both render differently by default – </a:t>
            </a:r>
            <a:r>
              <a:rPr lang="en-GB" dirty="0" err="1" smtClean="0"/>
              <a:t>divs</a:t>
            </a:r>
            <a:r>
              <a:rPr lang="en-GB" dirty="0" smtClean="0"/>
              <a:t> end to fill up the entire width, spans stay where they are. &lt;div&gt; initially </a:t>
            </a:r>
            <a:r>
              <a:rPr lang="en-GB" i="1" dirty="0" smtClean="0"/>
              <a:t>looks</a:t>
            </a:r>
            <a:r>
              <a:rPr lang="en-GB" dirty="0" smtClean="0"/>
              <a:t> like a paragraph, but has a </a:t>
            </a:r>
            <a:r>
              <a:rPr lang="en-GB" i="1" dirty="0" smtClean="0"/>
              <a:t>different meaning</a:t>
            </a:r>
            <a:r>
              <a:rPr lang="en-GB" dirty="0" smtClean="0"/>
              <a:t>.</a:t>
            </a:r>
          </a:p>
          <a:p>
            <a:pPr marL="0" indent="0">
              <a:buNone/>
            </a:pPr>
            <a:r>
              <a:rPr lang="en-GB" dirty="0" smtClean="0"/>
              <a:t>Using </a:t>
            </a:r>
            <a:r>
              <a:rPr lang="en-GB" dirty="0" err="1" smtClean="0"/>
              <a:t>divs</a:t>
            </a:r>
            <a:r>
              <a:rPr lang="en-GB" dirty="0" smtClean="0"/>
              <a:t> to layout documents is common, HTML5 is introducing new elements which should take away some of this work.</a:t>
            </a:r>
          </a:p>
        </p:txBody>
      </p:sp>
    </p:spTree>
    <p:extLst>
      <p:ext uri="{BB962C8B-B14F-4D97-AF65-F5344CB8AC3E}">
        <p14:creationId xmlns:p14="http://schemas.microsoft.com/office/powerpoint/2010/main" val="11942829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2049413"/>
            <a:ext cx="45148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err="1" smtClean="0"/>
              <a:t>Div</a:t>
            </a:r>
            <a:r>
              <a:rPr lang="en-GB" dirty="0" smtClean="0"/>
              <a:t> and Span</a:t>
            </a:r>
            <a:endParaRPr lang="en-GB" dirty="0"/>
          </a:p>
        </p:txBody>
      </p:sp>
      <p:sp>
        <p:nvSpPr>
          <p:cNvPr id="8" name="Content Placeholder 7"/>
          <p:cNvSpPr>
            <a:spLocks noGrp="1"/>
          </p:cNvSpPr>
          <p:nvPr>
            <p:ph sz="half" idx="1"/>
          </p:nvPr>
        </p:nvSpPr>
        <p:spPr>
          <a:xfrm>
            <a:off x="457200" y="1920085"/>
            <a:ext cx="3394720" cy="4434840"/>
          </a:xfrm>
        </p:spPr>
        <p:txBody>
          <a:bodyPr>
            <a:normAutofit/>
          </a:bodyPr>
          <a:lstStyle/>
          <a:p>
            <a:pPr marL="0" indent="0">
              <a:buNone/>
            </a:pPr>
            <a:r>
              <a:rPr lang="en-GB" sz="1200" dirty="0" smtClean="0">
                <a:latin typeface="Consolas" panose="020B0609020204030204" pitchFamily="49" charset="0"/>
                <a:cs typeface="Consolas" panose="020B0609020204030204" pitchFamily="49" charset="0"/>
              </a:rPr>
              <a:t>&lt;p&gt; </a:t>
            </a:r>
          </a:p>
          <a:p>
            <a:pPr marL="0" indent="0">
              <a:buNone/>
            </a:pPr>
            <a:r>
              <a:rPr lang="en-GB" sz="1200" dirty="0" smtClean="0">
                <a:latin typeface="Consolas" panose="020B0609020204030204" pitchFamily="49" charset="0"/>
                <a:cs typeface="Consolas" panose="020B0609020204030204" pitchFamily="49" charset="0"/>
              </a:rPr>
              <a:t>   This is a paragraph  inside </a:t>
            </a:r>
          </a:p>
          <a:p>
            <a:pPr marL="0" indent="0">
              <a:buNone/>
            </a:pPr>
            <a:r>
              <a:rPr lang="en-GB" sz="1200" dirty="0" smtClean="0">
                <a:latin typeface="Consolas" panose="020B0609020204030204" pitchFamily="49" charset="0"/>
                <a:cs typeface="Consolas" panose="020B0609020204030204" pitchFamily="49" charset="0"/>
              </a:rPr>
              <a:t>   &lt;div&gt; is a div  with text&lt;/div&gt; </a:t>
            </a:r>
          </a:p>
          <a:p>
            <a:pPr marL="0" indent="0">
              <a:buNone/>
            </a:pPr>
            <a:r>
              <a:rPr lang="en-GB" sz="1200" dirty="0" smtClean="0">
                <a:latin typeface="Consolas" panose="020B0609020204030204" pitchFamily="49" charset="0"/>
                <a:cs typeface="Consolas" panose="020B0609020204030204" pitchFamily="49" charset="0"/>
              </a:rPr>
              <a:t>   and also we have added</a:t>
            </a:r>
          </a:p>
          <a:p>
            <a:pPr marL="0" indent="0">
              <a:buNone/>
            </a:pPr>
            <a:r>
              <a:rPr lang="en-GB" sz="1200" dirty="0">
                <a:latin typeface="Consolas" panose="020B0609020204030204" pitchFamily="49" charset="0"/>
                <a:cs typeface="Consolas" panose="020B0609020204030204" pitchFamily="49" charset="0"/>
              </a:rPr>
              <a:t> </a:t>
            </a:r>
            <a:r>
              <a:rPr lang="en-GB" sz="1200" dirty="0" smtClean="0">
                <a:latin typeface="Consolas" panose="020B0609020204030204" pitchFamily="49" charset="0"/>
                <a:cs typeface="Consolas" panose="020B0609020204030204" pitchFamily="49" charset="0"/>
              </a:rPr>
              <a:t>  &lt;span&gt; a span with text&lt;/span&gt; </a:t>
            </a:r>
          </a:p>
          <a:p>
            <a:pPr marL="0" indent="0">
              <a:buNone/>
            </a:pPr>
            <a:r>
              <a:rPr lang="en-GB" sz="1200" dirty="0" smtClean="0">
                <a:latin typeface="Consolas" panose="020B0609020204030204" pitchFamily="49" charset="0"/>
                <a:cs typeface="Consolas" panose="020B0609020204030204" pitchFamily="49" charset="0"/>
              </a:rPr>
              <a:t>   both style differently by default. &lt;/p&gt;</a:t>
            </a:r>
            <a:endParaRPr lang="en-GB" sz="1200" dirty="0">
              <a:latin typeface="Consolas" panose="020B0609020204030204" pitchFamily="49" charset="0"/>
              <a:cs typeface="Consolas" panose="020B0609020204030204" pitchFamily="49" charset="0"/>
            </a:endParaRPr>
          </a:p>
        </p:txBody>
      </p:sp>
      <p:sp>
        <p:nvSpPr>
          <p:cNvPr id="10" name="Content Placeholder 9"/>
          <p:cNvSpPr>
            <a:spLocks noGrp="1"/>
          </p:cNvSpPr>
          <p:nvPr>
            <p:ph sz="half" idx="2"/>
          </p:nvPr>
        </p:nvSpPr>
        <p:spPr>
          <a:xfrm>
            <a:off x="3995936" y="2934883"/>
            <a:ext cx="4752528" cy="2726365"/>
          </a:xfrm>
        </p:spPr>
        <p:txBody>
          <a:bodyPr/>
          <a:lstStyle/>
          <a:p>
            <a:r>
              <a:rPr lang="en-GB" dirty="0" smtClean="0"/>
              <a:t>The div divides, the span spans. Odd, that.</a:t>
            </a:r>
          </a:p>
          <a:p>
            <a:r>
              <a:rPr lang="en-GB" dirty="0" smtClean="0"/>
              <a:t>Note that the line breaks are in the HTML are ignored. If this wasn’t the case the span would appear on a new line.</a:t>
            </a:r>
          </a:p>
        </p:txBody>
      </p:sp>
      <p:sp>
        <p:nvSpPr>
          <p:cNvPr id="11" name="Rectangle 10"/>
          <p:cNvSpPr/>
          <p:nvPr/>
        </p:nvSpPr>
        <p:spPr>
          <a:xfrm>
            <a:off x="3995936" y="2204864"/>
            <a:ext cx="1152128" cy="288032"/>
          </a:xfrm>
          <a:prstGeom prst="rect">
            <a:avLst/>
          </a:prstGeom>
          <a:solidFill>
            <a:schemeClr val="accent4">
              <a:alpha val="1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cxnSp>
        <p:nvCxnSpPr>
          <p:cNvPr id="13" name="Straight Arrow Connector 12"/>
          <p:cNvCxnSpPr/>
          <p:nvPr/>
        </p:nvCxnSpPr>
        <p:spPr>
          <a:xfrm flipV="1">
            <a:off x="3347864" y="2348880"/>
            <a:ext cx="648072" cy="14401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4" name="Rectangle 13"/>
          <p:cNvSpPr/>
          <p:nvPr/>
        </p:nvSpPr>
        <p:spPr>
          <a:xfrm>
            <a:off x="5553971" y="2492896"/>
            <a:ext cx="864096" cy="224036"/>
          </a:xfrm>
          <a:prstGeom prst="rect">
            <a:avLst/>
          </a:prstGeom>
          <a:solidFill>
            <a:schemeClr val="accent6">
              <a:alpha val="1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cxnSp>
        <p:nvCxnSpPr>
          <p:cNvPr id="16" name="Straight Arrow Connector 15"/>
          <p:cNvCxnSpPr/>
          <p:nvPr/>
        </p:nvCxnSpPr>
        <p:spPr>
          <a:xfrm flipV="1">
            <a:off x="3275856" y="2604914"/>
            <a:ext cx="2232248" cy="32003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1328257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HTML Entities - continued</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Because “&amp;” is used as the delimiter – it can never be displayed directly, the browser will think it is the start of an entity – you </a:t>
            </a:r>
            <a:r>
              <a:rPr lang="en-GB" b="1" dirty="0" smtClean="0"/>
              <a:t>must </a:t>
            </a:r>
            <a:r>
              <a:rPr lang="en-GB" dirty="0" smtClean="0"/>
              <a:t>use </a:t>
            </a:r>
            <a:r>
              <a:rPr lang="en-GB" dirty="0">
                <a:latin typeface="Consolas" panose="020B0609020204030204" pitchFamily="49" charset="0"/>
                <a:cs typeface="Consolas" panose="020B0609020204030204" pitchFamily="49" charset="0"/>
              </a:rPr>
              <a:t>&amp;amp;</a:t>
            </a:r>
            <a:r>
              <a:rPr lang="en-GB" dirty="0" smtClean="0"/>
              <a:t> (ampersand) </a:t>
            </a:r>
          </a:p>
          <a:p>
            <a:r>
              <a:rPr lang="en-GB" dirty="0" smtClean="0"/>
              <a:t>Common entities have names – already seen </a:t>
            </a:r>
            <a:r>
              <a:rPr lang="en-GB" dirty="0">
                <a:latin typeface="Consolas" panose="020B0609020204030204" pitchFamily="49" charset="0"/>
                <a:cs typeface="Consolas" panose="020B0609020204030204" pitchFamily="49" charset="0"/>
              </a:rPr>
              <a:t>&amp;amp; &amp;</a:t>
            </a:r>
            <a:r>
              <a:rPr lang="en-GB" dirty="0" err="1">
                <a:latin typeface="Consolas" panose="020B0609020204030204" pitchFamily="49" charset="0"/>
                <a:cs typeface="Consolas" panose="020B0609020204030204" pitchFamily="49" charset="0"/>
              </a:rPr>
              <a:t>gt</a:t>
            </a:r>
            <a:r>
              <a:rPr lang="en-GB" dirty="0">
                <a:latin typeface="Consolas" panose="020B0609020204030204" pitchFamily="49" charset="0"/>
                <a:cs typeface="Consolas" panose="020B0609020204030204" pitchFamily="49" charset="0"/>
              </a:rPr>
              <a:t>; &amp;</a:t>
            </a:r>
            <a:r>
              <a:rPr lang="en-GB" dirty="0" err="1">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 </a:t>
            </a:r>
            <a:r>
              <a:rPr lang="en-GB" dirty="0" smtClean="0"/>
              <a:t>- HTML5 expands this list.</a:t>
            </a:r>
          </a:p>
          <a:p>
            <a:r>
              <a:rPr lang="en-GB" dirty="0" smtClean="0"/>
              <a:t>Named entities have numeric values e.g. </a:t>
            </a:r>
            <a:r>
              <a:rPr lang="en-GB" dirty="0">
                <a:latin typeface="Consolas" panose="020B0609020204030204" pitchFamily="49" charset="0"/>
                <a:cs typeface="Consolas" panose="020B0609020204030204" pitchFamily="49" charset="0"/>
              </a:rPr>
              <a:t>&amp;</a:t>
            </a:r>
            <a:r>
              <a:rPr lang="en-GB" dirty="0" err="1">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 </a:t>
            </a:r>
            <a:r>
              <a:rPr lang="en-GB" dirty="0" smtClean="0"/>
              <a:t>can also be written as: </a:t>
            </a:r>
          </a:p>
          <a:p>
            <a:pPr lvl="1"/>
            <a:r>
              <a:rPr lang="en-GB" dirty="0" smtClean="0">
                <a:latin typeface="Consolas" panose="020B0609020204030204" pitchFamily="49" charset="0"/>
                <a:cs typeface="Consolas" panose="020B0609020204030204" pitchFamily="49" charset="0"/>
              </a:rPr>
              <a:t>&amp;#</a:t>
            </a:r>
            <a:r>
              <a:rPr lang="en-GB" dirty="0">
                <a:latin typeface="Consolas" panose="020B0609020204030204" pitchFamily="49" charset="0"/>
                <a:cs typeface="Consolas" panose="020B0609020204030204" pitchFamily="49" charset="0"/>
              </a:rPr>
              <a:t>60; </a:t>
            </a:r>
            <a:r>
              <a:rPr lang="en-GB" dirty="0" smtClean="0"/>
              <a:t>(decimal) </a:t>
            </a:r>
          </a:p>
          <a:p>
            <a:pPr lvl="1"/>
            <a:r>
              <a:rPr lang="en-GB" dirty="0" smtClean="0">
                <a:latin typeface="Consolas" panose="020B0609020204030204" pitchFamily="49" charset="0"/>
                <a:cs typeface="Consolas" panose="020B0609020204030204" pitchFamily="49" charset="0"/>
              </a:rPr>
              <a:t>&amp;#</a:t>
            </a:r>
            <a:r>
              <a:rPr lang="en-GB" dirty="0">
                <a:latin typeface="Consolas" panose="020B0609020204030204" pitchFamily="49" charset="0"/>
                <a:cs typeface="Consolas" panose="020B0609020204030204" pitchFamily="49" charset="0"/>
              </a:rPr>
              <a:t>x3C; </a:t>
            </a:r>
            <a:r>
              <a:rPr lang="en-GB" dirty="0" smtClean="0"/>
              <a:t>(hexadecimal). </a:t>
            </a:r>
          </a:p>
          <a:p>
            <a:r>
              <a:rPr lang="en-GB" dirty="0" smtClean="0"/>
              <a:t>Though there are entities that only have numeric values </a:t>
            </a:r>
            <a:r>
              <a:rPr lang="en-GB" b="1" dirty="0" smtClean="0"/>
              <a:t>prefer the name if available</a:t>
            </a:r>
            <a:r>
              <a:rPr lang="en-GB" dirty="0" smtClean="0"/>
              <a:t> – it is human readable</a:t>
            </a:r>
          </a:p>
        </p:txBody>
      </p:sp>
    </p:spTree>
    <p:extLst>
      <p:ext uri="{BB962C8B-B14F-4D97-AF65-F5344CB8AC3E}">
        <p14:creationId xmlns:p14="http://schemas.microsoft.com/office/powerpoint/2010/main" val="3899809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HTML Entities – continued 2</a:t>
            </a:r>
            <a:endParaRPr lang="en-GB" dirty="0"/>
          </a:p>
        </p:txBody>
      </p:sp>
      <p:sp>
        <p:nvSpPr>
          <p:cNvPr id="3" name="Content Placeholder 2"/>
          <p:cNvSpPr>
            <a:spLocks noGrp="1"/>
          </p:cNvSpPr>
          <p:nvPr>
            <p:ph idx="1"/>
          </p:nvPr>
        </p:nvSpPr>
        <p:spPr/>
        <p:txBody>
          <a:bodyPr>
            <a:normAutofit/>
          </a:bodyPr>
          <a:lstStyle/>
          <a:p>
            <a:r>
              <a:rPr lang="en-GB" dirty="0" smtClean="0"/>
              <a:t>Browser display multiple spaces as one space </a:t>
            </a:r>
          </a:p>
          <a:p>
            <a:pPr lvl="1"/>
            <a:r>
              <a:rPr lang="en-GB" dirty="0" smtClean="0"/>
              <a:t>Can use the escape sequence </a:t>
            </a:r>
            <a:r>
              <a:rPr lang="en-GB" dirty="0" smtClean="0">
                <a:latin typeface="Consolas" panose="020B0609020204030204" pitchFamily="49" charset="0"/>
                <a:cs typeface="Consolas" panose="020B0609020204030204" pitchFamily="49" charset="0"/>
              </a:rPr>
              <a:t>&amp;</a:t>
            </a:r>
            <a:r>
              <a:rPr lang="en-GB" dirty="0" err="1" smtClean="0">
                <a:latin typeface="Consolas" panose="020B0609020204030204" pitchFamily="49" charset="0"/>
                <a:cs typeface="Consolas" panose="020B0609020204030204" pitchFamily="49" charset="0"/>
              </a:rPr>
              <a:t>nbsp</a:t>
            </a:r>
            <a:r>
              <a:rPr lang="en-GB" dirty="0" smtClean="0">
                <a:latin typeface="Consolas" panose="020B0609020204030204" pitchFamily="49" charset="0"/>
                <a:cs typeface="Consolas" panose="020B0609020204030204" pitchFamily="49" charset="0"/>
              </a:rPr>
              <a:t>; </a:t>
            </a:r>
            <a:r>
              <a:rPr lang="en-GB" dirty="0"/>
              <a:t>(Non-Breaking </a:t>
            </a:r>
            <a:r>
              <a:rPr lang="en-GB" dirty="0" err="1"/>
              <a:t>SPace</a:t>
            </a:r>
            <a:r>
              <a:rPr lang="en-GB" dirty="0" smtClean="0"/>
              <a:t>) to force display e.g. </a:t>
            </a:r>
            <a:r>
              <a:rPr lang="en-GB" dirty="0">
                <a:latin typeface="Consolas" panose="020B0609020204030204" pitchFamily="49" charset="0"/>
                <a:cs typeface="Consolas" panose="020B0609020204030204" pitchFamily="49" charset="0"/>
              </a:rPr>
              <a:t>&amp;</a:t>
            </a:r>
            <a:r>
              <a:rPr lang="en-GB" dirty="0" err="1">
                <a:latin typeface="Consolas" panose="020B0609020204030204" pitchFamily="49" charset="0"/>
                <a:cs typeface="Consolas" panose="020B0609020204030204" pitchFamily="49" charset="0"/>
              </a:rPr>
              <a:t>nbsp</a:t>
            </a:r>
            <a:r>
              <a:rPr lang="en-GB" dirty="0" smtClean="0">
                <a:latin typeface="Consolas" panose="020B0609020204030204" pitchFamily="49" charset="0"/>
                <a:cs typeface="Consolas" panose="020B0609020204030204" pitchFamily="49" charset="0"/>
              </a:rPr>
              <a:t>;</a:t>
            </a:r>
            <a:r>
              <a:rPr lang="en-GB" dirty="0">
                <a:latin typeface="Consolas" panose="020B0609020204030204" pitchFamily="49" charset="0"/>
                <a:cs typeface="Consolas" panose="020B0609020204030204" pitchFamily="49" charset="0"/>
              </a:rPr>
              <a:t> &amp;</a:t>
            </a:r>
            <a:r>
              <a:rPr lang="en-GB" dirty="0" err="1">
                <a:latin typeface="Consolas" panose="020B0609020204030204" pitchFamily="49" charset="0"/>
                <a:cs typeface="Consolas" panose="020B0609020204030204" pitchFamily="49" charset="0"/>
              </a:rPr>
              <a:t>nbsp</a:t>
            </a:r>
            <a:r>
              <a:rPr lang="en-GB" dirty="0" smtClean="0">
                <a:latin typeface="Consolas" panose="020B0609020204030204" pitchFamily="49" charset="0"/>
                <a:cs typeface="Consolas" panose="020B0609020204030204" pitchFamily="49" charset="0"/>
              </a:rPr>
              <a:t>;</a:t>
            </a:r>
            <a:r>
              <a:rPr lang="en-GB" dirty="0">
                <a:latin typeface="Consolas" panose="020B0609020204030204" pitchFamily="49" charset="0"/>
                <a:cs typeface="Consolas" panose="020B0609020204030204" pitchFamily="49" charset="0"/>
              </a:rPr>
              <a:t> &amp;</a:t>
            </a:r>
            <a:r>
              <a:rPr lang="en-GB" dirty="0" err="1">
                <a:latin typeface="Consolas" panose="020B0609020204030204" pitchFamily="49" charset="0"/>
                <a:cs typeface="Consolas" panose="020B0609020204030204" pitchFamily="49" charset="0"/>
              </a:rPr>
              <a:t>nbsp</a:t>
            </a:r>
            <a:r>
              <a:rPr lang="en-GB" dirty="0" smtClean="0">
                <a:latin typeface="Consolas" panose="020B0609020204030204" pitchFamily="49" charset="0"/>
                <a:cs typeface="Consolas" panose="020B0609020204030204" pitchFamily="49" charset="0"/>
              </a:rPr>
              <a:t>; </a:t>
            </a:r>
            <a:r>
              <a:rPr lang="en-GB" dirty="0"/>
              <a:t>will display 3 </a:t>
            </a:r>
            <a:r>
              <a:rPr lang="en-GB" dirty="0" smtClean="0"/>
              <a:t>spaces</a:t>
            </a:r>
          </a:p>
          <a:p>
            <a:r>
              <a:rPr lang="en-GB" dirty="0" smtClean="0"/>
              <a:t>Other common entities include currency symbols and accented characters.</a:t>
            </a:r>
            <a:endParaRPr lang="en-GB" dirty="0"/>
          </a:p>
          <a:p>
            <a:r>
              <a:rPr lang="en-GB" dirty="0" smtClean="0"/>
              <a:t>Decent list can be found here </a:t>
            </a:r>
            <a:endParaRPr lang="en-GB" dirty="0"/>
          </a:p>
          <a:p>
            <a:pPr marL="0" indent="0">
              <a:buNone/>
            </a:pPr>
            <a:r>
              <a:rPr lang="en-GB" sz="2000" dirty="0">
                <a:hlinkClick r:id="rId3"/>
              </a:rPr>
              <a:t>http://</a:t>
            </a:r>
            <a:r>
              <a:rPr lang="en-GB" sz="2000" dirty="0" smtClean="0">
                <a:hlinkClick r:id="rId3"/>
              </a:rPr>
              <a:t>www.w3schools.com/charsets/ref_html_entities_4.asp</a:t>
            </a:r>
            <a:r>
              <a:rPr lang="en-GB" sz="2000" dirty="0" smtClean="0"/>
              <a:t> </a:t>
            </a:r>
            <a:endParaRPr lang="en-GB" dirty="0"/>
          </a:p>
        </p:txBody>
      </p:sp>
    </p:spTree>
    <p:extLst>
      <p:ext uri="{BB962C8B-B14F-4D97-AF65-F5344CB8AC3E}">
        <p14:creationId xmlns:p14="http://schemas.microsoft.com/office/powerpoint/2010/main" val="2509979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Exercise</a:t>
            </a:r>
            <a:endParaRPr lang="en-GB" dirty="0"/>
          </a:p>
        </p:txBody>
      </p:sp>
      <p:sp>
        <p:nvSpPr>
          <p:cNvPr id="5" name="Content Placeholder 4"/>
          <p:cNvSpPr>
            <a:spLocks noGrp="1"/>
          </p:cNvSpPr>
          <p:nvPr>
            <p:ph idx="1"/>
          </p:nvPr>
        </p:nvSpPr>
        <p:spPr/>
        <p:txBody>
          <a:bodyPr/>
          <a:lstStyle/>
          <a:p>
            <a:r>
              <a:rPr lang="en-GB" dirty="0" smtClean="0"/>
              <a:t>Create an HTML page to output the following:</a:t>
            </a:r>
          </a:p>
          <a:p>
            <a:pPr marL="0" indent="0">
              <a:buNone/>
            </a:pPr>
            <a:endParaRPr lang="en-GB" dirty="0" smtClean="0"/>
          </a:p>
          <a:p>
            <a:pPr marL="0" indent="0">
              <a:buNone/>
            </a:pPr>
            <a:r>
              <a:rPr lang="en-GB" dirty="0" smtClean="0"/>
              <a:t>Html is a </a:t>
            </a:r>
            <a:r>
              <a:rPr lang="en-GB" dirty="0" err="1" smtClean="0"/>
              <a:t>markup</a:t>
            </a:r>
            <a:r>
              <a:rPr lang="en-GB" dirty="0" smtClean="0"/>
              <a:t> language – it consists of pairs of </a:t>
            </a:r>
            <a:r>
              <a:rPr lang="en-GB" dirty="0" err="1" smtClean="0"/>
              <a:t>markup</a:t>
            </a:r>
            <a:r>
              <a:rPr lang="en-GB" dirty="0" smtClean="0"/>
              <a:t> tags formatted in the following way:</a:t>
            </a:r>
          </a:p>
          <a:p>
            <a:pPr marL="0" indent="0">
              <a:buNone/>
            </a:pPr>
            <a:r>
              <a:rPr lang="en-GB" dirty="0" smtClean="0"/>
              <a:t>&lt;</a:t>
            </a:r>
            <a:r>
              <a:rPr lang="en-GB" i="1" dirty="0" err="1" smtClean="0"/>
              <a:t>tagname</a:t>
            </a:r>
            <a:r>
              <a:rPr lang="en-GB" dirty="0" smtClean="0"/>
              <a:t>&gt;</a:t>
            </a:r>
            <a:r>
              <a:rPr lang="en-GB" dirty="0" err="1" smtClean="0"/>
              <a:t>TagContent</a:t>
            </a:r>
            <a:r>
              <a:rPr lang="en-GB" dirty="0" smtClean="0"/>
              <a:t> &lt;/</a:t>
            </a:r>
            <a:r>
              <a:rPr lang="en-GB" i="1" dirty="0" err="1" smtClean="0"/>
              <a:t>tagname</a:t>
            </a:r>
            <a:r>
              <a:rPr lang="en-GB" dirty="0" smtClean="0"/>
              <a:t>&gt;</a:t>
            </a:r>
          </a:p>
          <a:p>
            <a:pPr marL="0" indent="0">
              <a:buNone/>
            </a:pPr>
            <a:r>
              <a:rPr lang="en-GB" dirty="0" smtClean="0"/>
              <a:t>Styling &amp; functionality can be added with sister </a:t>
            </a:r>
            <a:r>
              <a:rPr lang="en-GB" dirty="0" err="1" smtClean="0"/>
              <a:t>technolgies</a:t>
            </a:r>
            <a:r>
              <a:rPr lang="en-GB" dirty="0" smtClean="0"/>
              <a:t> CSS and JavaScript.</a:t>
            </a:r>
          </a:p>
          <a:p>
            <a:pPr marL="0" indent="0">
              <a:buNone/>
            </a:pPr>
            <a:r>
              <a:rPr lang="en-GB" b="1" dirty="0" smtClean="0"/>
              <a:t>© www.statingtheobvious.com</a:t>
            </a:r>
            <a:endParaRPr lang="en-GB" b="1" dirty="0"/>
          </a:p>
        </p:txBody>
      </p:sp>
    </p:spTree>
    <p:extLst>
      <p:ext uri="{BB962C8B-B14F-4D97-AF65-F5344CB8AC3E}">
        <p14:creationId xmlns:p14="http://schemas.microsoft.com/office/powerpoint/2010/main" val="8548143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754" y="906456"/>
            <a:ext cx="8229600" cy="794352"/>
          </a:xfrm>
        </p:spPr>
        <p:txBody>
          <a:bodyPr>
            <a:noAutofit/>
          </a:bodyPr>
          <a:lstStyle/>
          <a:p>
            <a:r>
              <a:rPr lang="en-GB" sz="4000" dirty="0" smtClean="0"/>
              <a:t>Getting a Webpage via the Internet</a:t>
            </a:r>
            <a:endParaRPr lang="en-GB" sz="4000" dirty="0"/>
          </a:p>
        </p:txBody>
      </p:sp>
      <p:grpSp>
        <p:nvGrpSpPr>
          <p:cNvPr id="7" name="Group 6"/>
          <p:cNvGrpSpPr/>
          <p:nvPr/>
        </p:nvGrpSpPr>
        <p:grpSpPr>
          <a:xfrm>
            <a:off x="827584" y="1916832"/>
            <a:ext cx="1750176" cy="1512168"/>
            <a:chOff x="683569" y="2522538"/>
            <a:chExt cx="2448272" cy="2202606"/>
          </a:xfrm>
        </p:grpSpPr>
        <p:sp>
          <p:nvSpPr>
            <p:cNvPr id="6" name="Rectangle 5"/>
            <p:cNvSpPr/>
            <p:nvPr/>
          </p:nvSpPr>
          <p:spPr>
            <a:xfrm>
              <a:off x="683569" y="2522538"/>
              <a:ext cx="2448272" cy="2202606"/>
            </a:xfrm>
            <a:prstGeom prst="rect">
              <a:avLst/>
            </a:prstGeom>
          </p:spPr>
          <p:style>
            <a:lnRef idx="2">
              <a:schemeClr val="accent1"/>
            </a:lnRef>
            <a:fillRef idx="1">
              <a:schemeClr val="lt1"/>
            </a:fillRef>
            <a:effectRef idx="0">
              <a:schemeClr val="accent1"/>
            </a:effectRef>
            <a:fontRef idx="minor">
              <a:schemeClr val="dk1"/>
            </a:fontRef>
          </p:style>
          <p:txBody>
            <a:bodyPr rtlCol="0" anchor="b"/>
            <a:lstStyle/>
            <a:p>
              <a:pPr algn="ctr">
                <a:spcBef>
                  <a:spcPts val="2400"/>
                </a:spcBef>
              </a:pPr>
              <a:r>
                <a:rPr lang="en-GB" sz="1400" dirty="0" smtClean="0"/>
                <a:t>Tombola’s Network</a:t>
              </a:r>
              <a:endParaRPr lang="en-GB" sz="1400" dirty="0"/>
            </a:p>
          </p:txBody>
        </p:sp>
        <p:sp>
          <p:nvSpPr>
            <p:cNvPr id="4" name="laptop"/>
            <p:cNvSpPr>
              <a:spLocks noEditPoints="1" noChangeArrowheads="1"/>
            </p:cNvSpPr>
            <p:nvPr/>
          </p:nvSpPr>
          <p:spPr bwMode="auto">
            <a:xfrm>
              <a:off x="1002829" y="2793135"/>
              <a:ext cx="1809750" cy="1362075"/>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algn="ctr"/>
              <a:r>
                <a:rPr lang="en-GB" sz="1100" dirty="0" smtClean="0"/>
                <a:t>Your Laptop</a:t>
              </a:r>
              <a:endParaRPr lang="en-GB" sz="1100" dirty="0"/>
            </a:p>
          </p:txBody>
        </p:sp>
      </p:grpSp>
      <p:grpSp>
        <p:nvGrpSpPr>
          <p:cNvPr id="9" name="Group 8"/>
          <p:cNvGrpSpPr/>
          <p:nvPr/>
        </p:nvGrpSpPr>
        <p:grpSpPr>
          <a:xfrm>
            <a:off x="6540505" y="1916832"/>
            <a:ext cx="1750176" cy="1512168"/>
            <a:chOff x="5796135" y="1916832"/>
            <a:chExt cx="2448272" cy="2200982"/>
          </a:xfrm>
        </p:grpSpPr>
        <p:sp>
          <p:nvSpPr>
            <p:cNvPr id="8" name="Rectangle 7"/>
            <p:cNvSpPr/>
            <p:nvPr/>
          </p:nvSpPr>
          <p:spPr>
            <a:xfrm>
              <a:off x="5796135" y="1916832"/>
              <a:ext cx="2448272" cy="2200982"/>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algn="ctr"/>
              <a:r>
                <a:rPr lang="en-GB" sz="1400" dirty="0" smtClean="0"/>
                <a:t>Google’s Network</a:t>
              </a:r>
              <a:endParaRPr lang="en-GB" sz="1400" dirty="0"/>
            </a:p>
          </p:txBody>
        </p:sp>
        <p:sp>
          <p:nvSpPr>
            <p:cNvPr id="5" name="server"/>
            <p:cNvSpPr>
              <a:spLocks noEditPoints="1" noChangeArrowheads="1"/>
            </p:cNvSpPr>
            <p:nvPr/>
          </p:nvSpPr>
          <p:spPr bwMode="auto">
            <a:xfrm>
              <a:off x="6424031" y="2132856"/>
              <a:ext cx="1192482" cy="1257803"/>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GB" dirty="0"/>
            </a:p>
          </p:txBody>
        </p:sp>
      </p:grpSp>
      <p:sp>
        <p:nvSpPr>
          <p:cNvPr id="10" name="TextBox 9"/>
          <p:cNvSpPr txBox="1"/>
          <p:nvPr/>
        </p:nvSpPr>
        <p:spPr>
          <a:xfrm>
            <a:off x="287432" y="3437126"/>
            <a:ext cx="8280920" cy="3016210"/>
          </a:xfrm>
          <a:prstGeom prst="rect">
            <a:avLst/>
          </a:prstGeom>
          <a:noFill/>
        </p:spPr>
        <p:txBody>
          <a:bodyPr wrap="square" rtlCol="0">
            <a:spAutoFit/>
          </a:bodyPr>
          <a:lstStyle/>
          <a:p>
            <a:pPr marL="342900" indent="-342900">
              <a:buFont typeface="+mj-lt"/>
              <a:buAutoNum type="arabicPeriod"/>
            </a:pPr>
            <a:r>
              <a:rPr lang="en-GB" sz="1600" dirty="0" smtClean="0">
                <a:latin typeface="Helvetica" panose="020B0604020202030204" pitchFamily="34" charset="0"/>
              </a:rPr>
              <a:t>User Requests web page, the browser passes on request to The Internet. </a:t>
            </a:r>
          </a:p>
          <a:p>
            <a:pPr marL="342900" indent="-342900">
              <a:buFont typeface="+mj-lt"/>
              <a:buAutoNum type="arabicPeriod"/>
            </a:pPr>
            <a:r>
              <a:rPr lang="en-GB" sz="1600" dirty="0" smtClean="0">
                <a:latin typeface="Helvetica" panose="020B0604020202030204" pitchFamily="34" charset="0"/>
              </a:rPr>
              <a:t>The Internet infrastructure passes the request on to the server - if it exists.</a:t>
            </a:r>
          </a:p>
          <a:p>
            <a:pPr marL="342900" indent="-342900">
              <a:buFont typeface="+mj-lt"/>
              <a:buAutoNum type="arabicPeriod"/>
            </a:pPr>
            <a:r>
              <a:rPr lang="en-GB" sz="1600" dirty="0" smtClean="0">
                <a:latin typeface="Helvetica" panose="020B0604020202030204" pitchFamily="34" charset="0"/>
              </a:rPr>
              <a:t>The server receives the request and prepares the page to respond with - assuming it can - and responds with the page. </a:t>
            </a:r>
          </a:p>
          <a:p>
            <a:pPr marL="342900" indent="-342900">
              <a:buFont typeface="+mj-lt"/>
              <a:buAutoNum type="arabicPeriod"/>
            </a:pPr>
            <a:r>
              <a:rPr lang="en-GB" sz="1600" dirty="0" smtClean="0">
                <a:latin typeface="Helvetica" panose="020B0604020202030204" pitchFamily="34" charset="0"/>
              </a:rPr>
              <a:t>The Server sends the response across the Internet</a:t>
            </a:r>
          </a:p>
          <a:p>
            <a:pPr marL="342900" indent="-342900">
              <a:buFont typeface="+mj-lt"/>
              <a:buAutoNum type="arabicPeriod"/>
            </a:pPr>
            <a:r>
              <a:rPr lang="en-GB" sz="1600" dirty="0" smtClean="0">
                <a:latin typeface="Helvetica" panose="020B0604020202030204" pitchFamily="34" charset="0"/>
              </a:rPr>
              <a:t>The browser processes the response – Most of the time the page has other resources that needs to be downloaded  – images and style sheets amongst other things. The browser requests these via the internet too and the page is rendered.</a:t>
            </a:r>
          </a:p>
          <a:p>
            <a:r>
              <a:rPr lang="en-GB" sz="1400" dirty="0" smtClean="0"/>
              <a:t/>
            </a:r>
            <a:br>
              <a:rPr lang="en-GB" sz="1400" dirty="0" smtClean="0"/>
            </a:br>
            <a:r>
              <a:rPr lang="en-GB" sz="1200" dirty="0" smtClean="0">
                <a:latin typeface="Helvetica" panose="020B0604020202030204" pitchFamily="34" charset="0"/>
              </a:rPr>
              <a:t>A protocol (agreed standard way of working ) is used to fetch the page – typically HTTP (</a:t>
            </a:r>
            <a:r>
              <a:rPr lang="en-GB" sz="1200" dirty="0" err="1" smtClean="0">
                <a:latin typeface="Helvetica" panose="020B0604020202030204" pitchFamily="34" charset="0"/>
              </a:rPr>
              <a:t>HyperText</a:t>
            </a:r>
            <a:r>
              <a:rPr lang="en-GB" sz="1200" dirty="0" smtClean="0">
                <a:latin typeface="Helvetica" panose="020B0604020202030204" pitchFamily="34" charset="0"/>
              </a:rPr>
              <a:t> Transfer Protocol)  or HTTPS (S = secure).</a:t>
            </a:r>
            <a:br>
              <a:rPr lang="en-GB" sz="1200" dirty="0" smtClean="0">
                <a:latin typeface="Helvetica" panose="020B0604020202030204" pitchFamily="34" charset="0"/>
              </a:rPr>
            </a:br>
            <a:r>
              <a:rPr lang="en-GB" sz="1200" dirty="0" smtClean="0">
                <a:latin typeface="Helvetica" panose="020B0604020202030204" pitchFamily="34" charset="0"/>
              </a:rPr>
              <a:t>There is no permanent connection between the client (your laptop) and the server – this has important implications when writing web applications, but not something you need to worry about just yet.</a:t>
            </a:r>
            <a:endParaRPr lang="en-GB" sz="1600" dirty="0">
              <a:latin typeface="Helvetica" panose="020B0604020202030204" pitchFamily="34" charset="0"/>
            </a:endParaRPr>
          </a:p>
        </p:txBody>
      </p:sp>
      <p:sp>
        <p:nvSpPr>
          <p:cNvPr id="11" name="Cloud"/>
          <p:cNvSpPr>
            <a:spLocks noChangeAspect="1" noEditPoints="1" noChangeArrowheads="1"/>
          </p:cNvSpPr>
          <p:nvPr/>
        </p:nvSpPr>
        <p:spPr bwMode="auto">
          <a:xfrm>
            <a:off x="3488949" y="1841650"/>
            <a:ext cx="2279210" cy="15273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r>
              <a:rPr lang="en-GB" b="1" dirty="0" smtClean="0">
                <a:solidFill>
                  <a:schemeClr val="accent3"/>
                </a:solidFill>
              </a:rPr>
              <a:t>The Internet</a:t>
            </a:r>
            <a:endParaRPr lang="en-GB" b="1" dirty="0">
              <a:solidFill>
                <a:schemeClr val="accent3"/>
              </a:solidFill>
            </a:endParaRPr>
          </a:p>
        </p:txBody>
      </p:sp>
      <p:sp>
        <p:nvSpPr>
          <p:cNvPr id="12" name="Oval 11"/>
          <p:cNvSpPr/>
          <p:nvPr/>
        </p:nvSpPr>
        <p:spPr>
          <a:xfrm>
            <a:off x="878119" y="1957238"/>
            <a:ext cx="216024" cy="21602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900" dirty="0" smtClean="0"/>
              <a:t>1</a:t>
            </a:r>
            <a:endParaRPr lang="en-GB" sz="900" dirty="0"/>
          </a:p>
        </p:txBody>
      </p:sp>
      <p:sp>
        <p:nvSpPr>
          <p:cNvPr id="15" name="Oval 14"/>
          <p:cNvSpPr/>
          <p:nvPr/>
        </p:nvSpPr>
        <p:spPr>
          <a:xfrm>
            <a:off x="8028384" y="1957238"/>
            <a:ext cx="216024" cy="21602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900" dirty="0"/>
              <a:t>3</a:t>
            </a:r>
          </a:p>
        </p:txBody>
      </p:sp>
      <p:grpSp>
        <p:nvGrpSpPr>
          <p:cNvPr id="25" name="Group 24"/>
          <p:cNvGrpSpPr/>
          <p:nvPr/>
        </p:nvGrpSpPr>
        <p:grpSpPr>
          <a:xfrm>
            <a:off x="2267744" y="1955647"/>
            <a:ext cx="4721620" cy="271286"/>
            <a:chOff x="2267744" y="1387192"/>
            <a:chExt cx="4721620" cy="271286"/>
          </a:xfrm>
        </p:grpSpPr>
        <p:sp>
          <p:nvSpPr>
            <p:cNvPr id="14" name="Oval 13"/>
            <p:cNvSpPr/>
            <p:nvPr/>
          </p:nvSpPr>
          <p:spPr>
            <a:xfrm>
              <a:off x="2915816" y="1387192"/>
              <a:ext cx="216024" cy="21602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900" dirty="0" smtClean="0"/>
                <a:t>2</a:t>
              </a:r>
              <a:endParaRPr lang="en-GB" sz="900" dirty="0"/>
            </a:p>
          </p:txBody>
        </p:sp>
        <p:cxnSp>
          <p:nvCxnSpPr>
            <p:cNvPr id="18" name="Straight Arrow Connector 17"/>
            <p:cNvCxnSpPr/>
            <p:nvPr/>
          </p:nvCxnSpPr>
          <p:spPr>
            <a:xfrm>
              <a:off x="2267744" y="1658478"/>
              <a:ext cx="4721620" cy="0"/>
            </a:xfrm>
            <a:prstGeom prst="straightConnector1">
              <a:avLst/>
            </a:prstGeom>
            <a:ln>
              <a:tailEnd type="arrow"/>
            </a:ln>
          </p:spPr>
          <p:style>
            <a:lnRef idx="1">
              <a:schemeClr val="accent6"/>
            </a:lnRef>
            <a:fillRef idx="3">
              <a:schemeClr val="accent6"/>
            </a:fillRef>
            <a:effectRef idx="2">
              <a:schemeClr val="accent6"/>
            </a:effectRef>
            <a:fontRef idx="minor">
              <a:schemeClr val="lt1"/>
            </a:fontRef>
          </p:style>
        </p:cxnSp>
      </p:grpSp>
      <p:grpSp>
        <p:nvGrpSpPr>
          <p:cNvPr id="26" name="Group 25"/>
          <p:cNvGrpSpPr/>
          <p:nvPr/>
        </p:nvGrpSpPr>
        <p:grpSpPr>
          <a:xfrm>
            <a:off x="2267744" y="2497332"/>
            <a:ext cx="4721620" cy="275987"/>
            <a:chOff x="2267744" y="1928877"/>
            <a:chExt cx="4721620" cy="275987"/>
          </a:xfrm>
        </p:grpSpPr>
        <p:sp>
          <p:nvSpPr>
            <p:cNvPr id="16" name="Oval 15"/>
            <p:cNvSpPr/>
            <p:nvPr/>
          </p:nvSpPr>
          <p:spPr>
            <a:xfrm>
              <a:off x="6156176" y="1928877"/>
              <a:ext cx="216024" cy="21602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900" dirty="0" smtClean="0"/>
                <a:t>4</a:t>
              </a:r>
              <a:endParaRPr lang="en-GB" sz="900" dirty="0"/>
            </a:p>
          </p:txBody>
        </p:sp>
        <p:cxnSp>
          <p:nvCxnSpPr>
            <p:cNvPr id="21" name="Straight Arrow Connector 20"/>
            <p:cNvCxnSpPr/>
            <p:nvPr/>
          </p:nvCxnSpPr>
          <p:spPr>
            <a:xfrm flipH="1">
              <a:off x="2267744" y="2204864"/>
              <a:ext cx="4721620" cy="0"/>
            </a:xfrm>
            <a:prstGeom prst="straightConnector1">
              <a:avLst/>
            </a:prstGeom>
            <a:ln>
              <a:tailEnd type="arrow"/>
            </a:ln>
            <a:effectLst>
              <a:outerShdw blurRad="50800" dist="38100" dir="2700000" algn="t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92728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2"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3"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2"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2" grpId="2" animBg="1"/>
      <p:bldP spid="12" grpId="3" animBg="1"/>
      <p:bldP spid="15" grpId="0" animBg="1"/>
      <p:bldP spid="15" grpId="1" animBg="1"/>
      <p:bldP spid="15"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Comments</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Comments are used to add </a:t>
            </a:r>
            <a:r>
              <a:rPr lang="en-GB" dirty="0" err="1" smtClean="0"/>
              <a:t>erm</a:t>
            </a:r>
            <a:r>
              <a:rPr lang="en-GB" dirty="0" smtClean="0"/>
              <a:t> comments to code:</a:t>
            </a:r>
          </a:p>
          <a:p>
            <a:pPr marL="0" lvl="1" indent="0">
              <a:buClr>
                <a:schemeClr val="tx2"/>
              </a:buClr>
              <a:buSzPct val="95000"/>
              <a:buNone/>
            </a:pPr>
            <a:r>
              <a:rPr lang="en-GB" dirty="0" smtClean="0">
                <a:latin typeface="Consolas" panose="020B0609020204030204" pitchFamily="49" charset="0"/>
                <a:cs typeface="Consolas" panose="020B0609020204030204" pitchFamily="49" charset="0"/>
              </a:rPr>
              <a:t>&lt;!-- Comment goes here --&gt;</a:t>
            </a:r>
            <a:endParaRPr lang="en-GB" dirty="0">
              <a:latin typeface="Consolas" panose="020B0609020204030204" pitchFamily="49" charset="0"/>
              <a:cs typeface="Consolas" panose="020B0609020204030204" pitchFamily="49" charset="0"/>
            </a:endParaRPr>
          </a:p>
          <a:p>
            <a:r>
              <a:rPr lang="en-GB" dirty="0" smtClean="0"/>
              <a:t>Use sparingly </a:t>
            </a:r>
          </a:p>
          <a:p>
            <a:pPr lvl="1"/>
            <a:r>
              <a:rPr lang="en-GB" dirty="0" smtClean="0"/>
              <a:t>code should be 99%* self commenting. See notes.</a:t>
            </a:r>
          </a:p>
          <a:p>
            <a:pPr lvl="1"/>
            <a:r>
              <a:rPr lang="en-GB" dirty="0" smtClean="0"/>
              <a:t>Takes up </a:t>
            </a:r>
            <a:r>
              <a:rPr lang="en-GB" dirty="0" err="1" smtClean="0"/>
              <a:t>bandwith</a:t>
            </a:r>
            <a:r>
              <a:rPr lang="en-GB" dirty="0" smtClean="0"/>
              <a:t> to send in </a:t>
            </a:r>
            <a:r>
              <a:rPr lang="en-GB" dirty="0" err="1" smtClean="0"/>
              <a:t>repsonse</a:t>
            </a:r>
            <a:r>
              <a:rPr lang="en-GB" dirty="0" smtClean="0"/>
              <a:t>.</a:t>
            </a:r>
          </a:p>
          <a:p>
            <a:r>
              <a:rPr lang="en-GB" dirty="0" smtClean="0"/>
              <a:t>Not displayed in browser – but visible in source. Be careful I’ve known one person sacked for:</a:t>
            </a:r>
            <a:br>
              <a:rPr lang="en-GB" dirty="0" smtClean="0"/>
            </a:br>
            <a:r>
              <a:rPr lang="en-GB" sz="2000" dirty="0" smtClean="0">
                <a:latin typeface="Consolas" panose="020B0609020204030204" pitchFamily="49" charset="0"/>
                <a:cs typeface="Consolas" panose="020B0609020204030204" pitchFamily="49" charset="0"/>
              </a:rPr>
              <a:t>&lt;!—Suitable for our f&amp;%witted users--&gt;</a:t>
            </a:r>
            <a:r>
              <a:rPr lang="en-GB" dirty="0" smtClean="0">
                <a:latin typeface="Consolas" panose="020B0609020204030204" pitchFamily="49" charset="0"/>
                <a:cs typeface="Consolas" panose="020B0609020204030204" pitchFamily="49" charset="0"/>
              </a:rPr>
              <a:t/>
            </a:r>
            <a:br>
              <a:rPr lang="en-GB" dirty="0" smtClean="0">
                <a:latin typeface="Consolas" panose="020B0609020204030204" pitchFamily="49" charset="0"/>
                <a:cs typeface="Consolas" panose="020B0609020204030204" pitchFamily="49" charset="0"/>
              </a:rPr>
            </a:br>
            <a:r>
              <a:rPr lang="en-GB" dirty="0" smtClean="0">
                <a:latin typeface="Consolas" panose="020B0609020204030204" pitchFamily="49" charset="0"/>
                <a:cs typeface="Consolas" panose="020B0609020204030204" pitchFamily="49" charset="0"/>
              </a:rPr>
              <a:t>W</a:t>
            </a:r>
            <a:r>
              <a:rPr lang="en-GB" dirty="0" smtClean="0"/>
              <a:t>hen a user spotted it (not here BTW)</a:t>
            </a:r>
            <a:endParaRPr lang="en-GB" dirty="0" smtClean="0">
              <a:latin typeface="Consolas" panose="020B0609020204030204" pitchFamily="49" charset="0"/>
              <a:cs typeface="Consolas" panose="020B0609020204030204" pitchFamily="49" charset="0"/>
            </a:endParaRPr>
          </a:p>
          <a:p>
            <a:r>
              <a:rPr lang="en-GB" dirty="0" smtClean="0"/>
              <a:t>When asp.net / MVC don’t need – different way to do it that doesn’t end up on </a:t>
            </a:r>
            <a:br>
              <a:rPr lang="en-GB" dirty="0" smtClean="0"/>
            </a:br>
            <a:r>
              <a:rPr lang="en-GB" sz="1700" i="1" dirty="0" smtClean="0"/>
              <a:t>* This, like 78.3% of all stats is </a:t>
            </a:r>
            <a:r>
              <a:rPr lang="en-GB" sz="1700" i="1" dirty="0"/>
              <a:t>made </a:t>
            </a:r>
            <a:r>
              <a:rPr lang="en-GB" sz="1700" i="1" dirty="0" smtClean="0"/>
              <a:t>up </a:t>
            </a:r>
            <a:endParaRPr lang="en-GB" sz="1700" i="1" dirty="0"/>
          </a:p>
        </p:txBody>
      </p:sp>
    </p:spTree>
    <p:extLst>
      <p:ext uri="{BB962C8B-B14F-4D97-AF65-F5344CB8AC3E}">
        <p14:creationId xmlns:p14="http://schemas.microsoft.com/office/powerpoint/2010/main" val="38623595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Exercise</a:t>
            </a:r>
            <a:endParaRPr lang="en-GB" dirty="0"/>
          </a:p>
        </p:txBody>
      </p:sp>
      <p:sp>
        <p:nvSpPr>
          <p:cNvPr id="5" name="Content Placeholder 4"/>
          <p:cNvSpPr>
            <a:spLocks noGrp="1"/>
          </p:cNvSpPr>
          <p:nvPr>
            <p:ph idx="1"/>
          </p:nvPr>
        </p:nvSpPr>
        <p:spPr/>
        <p:txBody>
          <a:bodyPr>
            <a:normAutofit/>
          </a:bodyPr>
          <a:lstStyle/>
          <a:p>
            <a:r>
              <a:rPr lang="en-GB" dirty="0" smtClean="0"/>
              <a:t>In the page you created for the previous exercise, add a comment. It doesn’t matter what text you put in the comment</a:t>
            </a:r>
          </a:p>
          <a:p>
            <a:r>
              <a:rPr lang="en-GB" dirty="0" smtClean="0"/>
              <a:t>Convince yourself it isn’t displayed in the browser!</a:t>
            </a:r>
          </a:p>
        </p:txBody>
      </p:sp>
    </p:spTree>
    <p:extLst>
      <p:ext uri="{BB962C8B-B14F-4D97-AF65-F5344CB8AC3E}">
        <p14:creationId xmlns:p14="http://schemas.microsoft.com/office/powerpoint/2010/main" val="37244840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Text Formatting</a:t>
            </a:r>
            <a:endParaRPr lang="en-GB" dirty="0"/>
          </a:p>
        </p:txBody>
      </p:sp>
      <p:sp>
        <p:nvSpPr>
          <p:cNvPr id="3" name="Content Placeholder 2"/>
          <p:cNvSpPr>
            <a:spLocks noGrp="1"/>
          </p:cNvSpPr>
          <p:nvPr>
            <p:ph idx="1"/>
          </p:nvPr>
        </p:nvSpPr>
        <p:spPr/>
        <p:txBody>
          <a:bodyPr>
            <a:normAutofit/>
          </a:bodyPr>
          <a:lstStyle/>
          <a:p>
            <a:pPr marL="0" indent="0">
              <a:buNone/>
            </a:pPr>
            <a:r>
              <a:rPr lang="en-GB" dirty="0" smtClean="0"/>
              <a:t>Despite what was just said about mark-up having meaning, some tags provide formatting. </a:t>
            </a:r>
          </a:p>
          <a:p>
            <a:r>
              <a:rPr lang="en-GB" dirty="0" smtClean="0"/>
              <a:t>Bold this is </a:t>
            </a:r>
            <a:r>
              <a:rPr lang="en-GB" dirty="0" smtClean="0">
                <a:latin typeface="Consolas" panose="020B0609020204030204" pitchFamily="49" charset="0"/>
                <a:cs typeface="Consolas" panose="020B0609020204030204" pitchFamily="49" charset="0"/>
              </a:rPr>
              <a:t>&lt;b&gt;bold&lt;/b&gt;</a:t>
            </a:r>
            <a:endParaRPr lang="en-GB" dirty="0">
              <a:latin typeface="Consolas" panose="020B0609020204030204" pitchFamily="49" charset="0"/>
              <a:cs typeface="Consolas" panose="020B0609020204030204" pitchFamily="49" charset="0"/>
            </a:endParaRPr>
          </a:p>
          <a:p>
            <a:r>
              <a:rPr lang="en-GB" dirty="0" smtClean="0"/>
              <a:t>Italic </a:t>
            </a:r>
            <a:r>
              <a:rPr lang="en-GB" dirty="0"/>
              <a:t>this is </a:t>
            </a:r>
            <a:r>
              <a:rPr lang="en-GB" dirty="0">
                <a:latin typeface="Consolas" panose="020B0609020204030204" pitchFamily="49" charset="0"/>
                <a:cs typeface="Consolas" panose="020B0609020204030204" pitchFamily="49" charset="0"/>
              </a:rPr>
              <a:t>&lt;</a:t>
            </a:r>
            <a:r>
              <a:rPr lang="en-GB" dirty="0" err="1">
                <a:latin typeface="Consolas" panose="020B0609020204030204" pitchFamily="49" charset="0"/>
                <a:cs typeface="Consolas" panose="020B0609020204030204" pitchFamily="49" charset="0"/>
              </a:rPr>
              <a:t>i</a:t>
            </a:r>
            <a:r>
              <a:rPr lang="en-GB" dirty="0">
                <a:latin typeface="Consolas" panose="020B0609020204030204" pitchFamily="49" charset="0"/>
                <a:cs typeface="Consolas" panose="020B0609020204030204" pitchFamily="49" charset="0"/>
              </a:rPr>
              <a:t>&gt;italic&lt;/i&gt;</a:t>
            </a:r>
          </a:p>
          <a:p>
            <a:r>
              <a:rPr lang="en-GB" dirty="0" smtClean="0"/>
              <a:t>Superscript &amp; </a:t>
            </a:r>
            <a:r>
              <a:rPr lang="en-GB" dirty="0" err="1" smtClean="0"/>
              <a:t>SubScripts</a:t>
            </a:r>
            <a:r>
              <a:rPr lang="en-GB" dirty="0" smtClean="0"/>
              <a:t> </a:t>
            </a:r>
          </a:p>
          <a:p>
            <a:pPr lvl="1"/>
            <a:r>
              <a:rPr lang="en-GB" sz="2600" dirty="0">
                <a:latin typeface="Consolas" panose="020B0609020204030204" pitchFamily="49" charset="0"/>
                <a:cs typeface="Consolas" panose="020B0609020204030204" pitchFamily="49" charset="0"/>
              </a:rPr>
              <a:t>e=mc&lt;sup&gt;2&lt;sup&gt;</a:t>
            </a:r>
            <a:r>
              <a:rPr lang="en-GB" dirty="0" smtClean="0"/>
              <a:t> = e=mc</a:t>
            </a:r>
            <a:r>
              <a:rPr lang="en-GB" baseline="30000" dirty="0" smtClean="0"/>
              <a:t>2</a:t>
            </a:r>
            <a:r>
              <a:rPr lang="en-GB" dirty="0" smtClean="0"/>
              <a:t> </a:t>
            </a:r>
          </a:p>
          <a:p>
            <a:pPr lvl="1"/>
            <a:r>
              <a:rPr lang="en-GB" sz="2600" dirty="0">
                <a:latin typeface="Consolas" panose="020B0609020204030204" pitchFamily="49" charset="0"/>
                <a:cs typeface="Consolas" panose="020B0609020204030204" pitchFamily="49" charset="0"/>
              </a:rPr>
              <a:t>h&lt;sub&gt;2&lt;sub&gt;o</a:t>
            </a:r>
            <a:r>
              <a:rPr lang="en-GB" dirty="0" smtClean="0"/>
              <a:t> = h</a:t>
            </a:r>
            <a:r>
              <a:rPr lang="en-GB" baseline="-25000" dirty="0" smtClean="0"/>
              <a:t>2</a:t>
            </a:r>
            <a:r>
              <a:rPr lang="en-GB" dirty="0"/>
              <a:t>o</a:t>
            </a:r>
            <a:endParaRPr lang="en-GB" dirty="0" smtClean="0"/>
          </a:p>
          <a:p>
            <a:r>
              <a:rPr lang="en-GB" dirty="0" smtClean="0"/>
              <a:t>Other, less used ones such as small, emphasis, strong. Also </a:t>
            </a:r>
            <a:r>
              <a:rPr lang="en-GB" dirty="0" smtClean="0">
                <a:latin typeface="Consolas" panose="020B0609020204030204" pitchFamily="49" charset="0"/>
                <a:cs typeface="Consolas" panose="020B0609020204030204" pitchFamily="49" charset="0"/>
              </a:rPr>
              <a:t>&lt;u&gt;</a:t>
            </a:r>
            <a:r>
              <a:rPr lang="en-GB" dirty="0" smtClean="0"/>
              <a:t> was used for underline.</a:t>
            </a:r>
          </a:p>
        </p:txBody>
      </p:sp>
    </p:spTree>
    <p:extLst>
      <p:ext uri="{BB962C8B-B14F-4D97-AF65-F5344CB8AC3E}">
        <p14:creationId xmlns:p14="http://schemas.microsoft.com/office/powerpoint/2010/main" val="36503267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4400" dirty="0"/>
              <a:t>Exercise – Basic </a:t>
            </a:r>
            <a:r>
              <a:rPr lang="en-GB" sz="4400" dirty="0" smtClean="0"/>
              <a:t>Text Formatting</a:t>
            </a:r>
            <a:endParaRPr lang="en-GB" sz="4400" dirty="0"/>
          </a:p>
        </p:txBody>
      </p:sp>
      <p:sp>
        <p:nvSpPr>
          <p:cNvPr id="5" name="Content Placeholder 4"/>
          <p:cNvSpPr>
            <a:spLocks noGrp="1"/>
          </p:cNvSpPr>
          <p:nvPr>
            <p:ph idx="1"/>
          </p:nvPr>
        </p:nvSpPr>
        <p:spPr/>
        <p:txBody>
          <a:bodyPr/>
          <a:lstStyle/>
          <a:p>
            <a:r>
              <a:rPr lang="en-GB" dirty="0" smtClean="0"/>
              <a:t>Make a copy of your previous exercise and update the formatting:</a:t>
            </a:r>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780928"/>
            <a:ext cx="5735637"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68105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mtClean="0"/>
              <a:t>Text Formatting </a:t>
            </a:r>
            <a:r>
              <a:rPr lang="en-GB" dirty="0" smtClean="0"/>
              <a:t>Notes</a:t>
            </a:r>
            <a:endParaRPr lang="en-GB" dirty="0"/>
          </a:p>
        </p:txBody>
      </p:sp>
      <p:sp>
        <p:nvSpPr>
          <p:cNvPr id="5" name="Content Placeholder 4"/>
          <p:cNvSpPr>
            <a:spLocks noGrp="1"/>
          </p:cNvSpPr>
          <p:nvPr>
            <p:ph idx="1"/>
          </p:nvPr>
        </p:nvSpPr>
        <p:spPr/>
        <p:txBody>
          <a:bodyPr>
            <a:normAutofit fontScale="92500" lnSpcReduction="10000"/>
          </a:bodyPr>
          <a:lstStyle/>
          <a:p>
            <a:r>
              <a:rPr lang="en-GB" dirty="0" smtClean="0"/>
              <a:t>Other than the </a:t>
            </a:r>
            <a:r>
              <a:rPr lang="en-GB" dirty="0" smtClean="0">
                <a:latin typeface="Consolas" panose="020B0609020204030204" pitchFamily="49" charset="0"/>
                <a:cs typeface="Consolas" panose="020B0609020204030204" pitchFamily="49" charset="0"/>
              </a:rPr>
              <a:t>sup</a:t>
            </a:r>
            <a:r>
              <a:rPr lang="en-GB" dirty="0" smtClean="0"/>
              <a:t> and </a:t>
            </a:r>
            <a:r>
              <a:rPr lang="en-GB" dirty="0">
                <a:latin typeface="Consolas" panose="020B0609020204030204" pitchFamily="49" charset="0"/>
                <a:cs typeface="Consolas" panose="020B0609020204030204" pitchFamily="49" charset="0"/>
              </a:rPr>
              <a:t>sub</a:t>
            </a:r>
            <a:r>
              <a:rPr lang="en-GB" dirty="0" smtClean="0"/>
              <a:t> tags, the others are going out of favour – </a:t>
            </a:r>
            <a:r>
              <a:rPr lang="en-GB" dirty="0">
                <a:latin typeface="Consolas" panose="020B0609020204030204" pitchFamily="49" charset="0"/>
                <a:cs typeface="Consolas" panose="020B0609020204030204" pitchFamily="49" charset="0"/>
              </a:rPr>
              <a:t>&lt;u&gt;</a:t>
            </a:r>
            <a:r>
              <a:rPr lang="en-GB" dirty="0" smtClean="0"/>
              <a:t>, </a:t>
            </a:r>
            <a:r>
              <a:rPr lang="en-GB" dirty="0">
                <a:latin typeface="Consolas" panose="020B0609020204030204" pitchFamily="49" charset="0"/>
                <a:cs typeface="Consolas" panose="020B0609020204030204" pitchFamily="49" charset="0"/>
              </a:rPr>
              <a:t>&lt;b&gt;</a:t>
            </a:r>
            <a:r>
              <a:rPr lang="en-GB" dirty="0" smtClean="0"/>
              <a:t> and </a:t>
            </a:r>
            <a:r>
              <a:rPr lang="en-GB" dirty="0" smtClean="0">
                <a:latin typeface="Consolas" panose="020B0609020204030204" pitchFamily="49" charset="0"/>
                <a:cs typeface="Consolas" panose="020B0609020204030204" pitchFamily="49" charset="0"/>
              </a:rPr>
              <a:t>&lt;</a:t>
            </a:r>
            <a:r>
              <a:rPr lang="en-GB" dirty="0" err="1" smtClean="0">
                <a:latin typeface="Consolas" panose="020B0609020204030204" pitchFamily="49" charset="0"/>
                <a:cs typeface="Consolas" panose="020B0609020204030204" pitchFamily="49" charset="0"/>
              </a:rPr>
              <a:t>i</a:t>
            </a:r>
            <a:r>
              <a:rPr lang="en-GB" dirty="0" smtClean="0">
                <a:latin typeface="Consolas" panose="020B0609020204030204" pitchFamily="49" charset="0"/>
                <a:cs typeface="Consolas" panose="020B0609020204030204" pitchFamily="49" charset="0"/>
              </a:rPr>
              <a:t>&gt;</a:t>
            </a:r>
            <a:r>
              <a:rPr lang="en-GB" dirty="0" smtClean="0"/>
              <a:t> can be styled via CSS and are </a:t>
            </a:r>
            <a:r>
              <a:rPr lang="en-GB" dirty="0" err="1" smtClean="0"/>
              <a:t>symantically</a:t>
            </a:r>
            <a:r>
              <a:rPr lang="en-GB" dirty="0" smtClean="0"/>
              <a:t> meaningless. They are still peppered about.</a:t>
            </a:r>
          </a:p>
          <a:p>
            <a:pPr lvl="1"/>
            <a:r>
              <a:rPr lang="en-GB" dirty="0" smtClean="0">
                <a:latin typeface="Consolas" panose="020B0609020204030204" pitchFamily="49" charset="0"/>
                <a:cs typeface="Consolas" panose="020B0609020204030204" pitchFamily="49" charset="0"/>
              </a:rPr>
              <a:t>&lt;u&gt;</a:t>
            </a:r>
            <a:r>
              <a:rPr lang="en-GB" dirty="0" smtClean="0"/>
              <a:t> is no longer supported as a way to underline in HTML 5. Additionally, underlines are to be avoided as they are a visual queue for links</a:t>
            </a:r>
            <a:endParaRPr lang="en-GB" dirty="0"/>
          </a:p>
          <a:p>
            <a:r>
              <a:rPr lang="en-GB" dirty="0" smtClean="0">
                <a:latin typeface="Consolas" panose="020B0609020204030204" pitchFamily="49" charset="0"/>
                <a:cs typeface="Consolas" panose="020B0609020204030204" pitchFamily="49" charset="0"/>
              </a:rPr>
              <a:t>&lt;</a:t>
            </a:r>
            <a:r>
              <a:rPr lang="en-GB" dirty="0" err="1" smtClean="0">
                <a:latin typeface="Consolas" panose="020B0609020204030204" pitchFamily="49" charset="0"/>
                <a:cs typeface="Consolas" panose="020B0609020204030204" pitchFamily="49" charset="0"/>
              </a:rPr>
              <a:t>em</a:t>
            </a:r>
            <a:r>
              <a:rPr lang="en-GB" dirty="0" smtClean="0">
                <a:latin typeface="Consolas" panose="020B0609020204030204" pitchFamily="49" charset="0"/>
                <a:cs typeface="Consolas" panose="020B0609020204030204" pitchFamily="49" charset="0"/>
              </a:rPr>
              <a:t>&gt;</a:t>
            </a:r>
            <a:r>
              <a:rPr lang="en-GB" sz="2400" dirty="0" smtClean="0"/>
              <a:t> </a:t>
            </a:r>
            <a:r>
              <a:rPr lang="en-GB" sz="2400" b="1" dirty="0" smtClean="0"/>
              <a:t>normally</a:t>
            </a:r>
            <a:r>
              <a:rPr lang="en-GB" sz="2400" dirty="0" smtClean="0"/>
              <a:t> styles italic &amp; has meaning (emphasis), similarly </a:t>
            </a:r>
            <a:r>
              <a:rPr lang="en-GB" sz="2400" dirty="0" smtClean="0">
                <a:latin typeface="Consolas" panose="020B0609020204030204" pitchFamily="49" charset="0"/>
                <a:cs typeface="Consolas" panose="020B0609020204030204" pitchFamily="49" charset="0"/>
              </a:rPr>
              <a:t>&lt;strong&gt;</a:t>
            </a:r>
            <a:r>
              <a:rPr lang="en-GB" sz="2400" dirty="0" smtClean="0"/>
              <a:t> </a:t>
            </a:r>
            <a:r>
              <a:rPr lang="en-GB" sz="2400" b="1" dirty="0"/>
              <a:t>normally</a:t>
            </a:r>
            <a:r>
              <a:rPr lang="en-GB" sz="2400" dirty="0"/>
              <a:t> styles </a:t>
            </a:r>
            <a:r>
              <a:rPr lang="en-GB" sz="2400" dirty="0" smtClean="0"/>
              <a:t>&amp; has meaning. These are preferred alternatives to </a:t>
            </a:r>
            <a:r>
              <a:rPr lang="en-GB" sz="2400" dirty="0">
                <a:latin typeface="Consolas" panose="020B0609020204030204" pitchFamily="49" charset="0"/>
                <a:cs typeface="Consolas" panose="020B0609020204030204" pitchFamily="49" charset="0"/>
              </a:rPr>
              <a:t>&lt;</a:t>
            </a:r>
            <a:r>
              <a:rPr lang="en-GB" sz="2400" dirty="0" err="1" smtClean="0">
                <a:latin typeface="Consolas" panose="020B0609020204030204" pitchFamily="49" charset="0"/>
                <a:cs typeface="Consolas" panose="020B0609020204030204" pitchFamily="49" charset="0"/>
              </a:rPr>
              <a:t>i</a:t>
            </a:r>
            <a:r>
              <a:rPr lang="en-GB" sz="2400" dirty="0" smtClean="0">
                <a:latin typeface="Consolas" panose="020B0609020204030204" pitchFamily="49" charset="0"/>
                <a:cs typeface="Consolas" panose="020B0609020204030204" pitchFamily="49" charset="0"/>
              </a:rPr>
              <a:t>&gt; </a:t>
            </a:r>
            <a:r>
              <a:rPr lang="en-GB" sz="2400" dirty="0" smtClean="0"/>
              <a:t>and </a:t>
            </a:r>
            <a:r>
              <a:rPr lang="en-GB" sz="2400" dirty="0">
                <a:latin typeface="Consolas" panose="020B0609020204030204" pitchFamily="49" charset="0"/>
                <a:cs typeface="Consolas" panose="020B0609020204030204" pitchFamily="49" charset="0"/>
              </a:rPr>
              <a:t>&lt;b&gt;</a:t>
            </a:r>
            <a:r>
              <a:rPr lang="en-GB" sz="2400" dirty="0" smtClean="0"/>
              <a:t> tags, but one browser used to reverse the styles (remember the tip about different default style sheets!) – but you can use CSS to fix if needed. </a:t>
            </a:r>
            <a:endParaRPr lang="en-GB" sz="2400" dirty="0"/>
          </a:p>
        </p:txBody>
      </p:sp>
    </p:spTree>
    <p:extLst>
      <p:ext uri="{BB962C8B-B14F-4D97-AF65-F5344CB8AC3E}">
        <p14:creationId xmlns:p14="http://schemas.microsoft.com/office/powerpoint/2010/main" val="15036937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Hyperlinks</a:t>
            </a:r>
            <a:endParaRPr lang="en-GB" dirty="0"/>
          </a:p>
        </p:txBody>
      </p:sp>
      <p:sp>
        <p:nvSpPr>
          <p:cNvPr id="3" name="Content Placeholder 2"/>
          <p:cNvSpPr>
            <a:spLocks noGrp="1"/>
          </p:cNvSpPr>
          <p:nvPr>
            <p:ph idx="1"/>
          </p:nvPr>
        </p:nvSpPr>
        <p:spPr/>
        <p:txBody>
          <a:bodyPr/>
          <a:lstStyle/>
          <a:p>
            <a:pPr marL="0" indent="0">
              <a:buNone/>
            </a:pPr>
            <a:r>
              <a:rPr lang="en-GB" dirty="0" smtClean="0"/>
              <a:t>Hyperlinks form the backbone of the world wide web – links one page to another. General syntax:</a:t>
            </a:r>
          </a:p>
          <a:p>
            <a:pPr marL="0" indent="0">
              <a:buNone/>
            </a:pPr>
            <a:r>
              <a:rPr lang="en-GB" dirty="0">
                <a:latin typeface="Consolas" panose="020B0609020204030204" pitchFamily="49" charset="0"/>
                <a:cs typeface="Consolas" panose="020B0609020204030204" pitchFamily="49" charset="0"/>
              </a:rPr>
              <a:t>&lt;a </a:t>
            </a:r>
            <a:r>
              <a:rPr lang="en-GB" dirty="0" err="1">
                <a:latin typeface="Consolas" panose="020B0609020204030204" pitchFamily="49" charset="0"/>
                <a:cs typeface="Consolas" panose="020B0609020204030204" pitchFamily="49" charset="0"/>
              </a:rPr>
              <a:t>href</a:t>
            </a:r>
            <a:r>
              <a:rPr lang="en-GB" dirty="0">
                <a:latin typeface="Consolas" panose="020B0609020204030204" pitchFamily="49" charset="0"/>
                <a:cs typeface="Consolas" panose="020B0609020204030204" pitchFamily="49" charset="0"/>
              </a:rPr>
              <a:t>="</a:t>
            </a:r>
            <a:r>
              <a:rPr lang="en-GB" i="1" dirty="0" err="1" smtClean="0">
                <a:latin typeface="Consolas" panose="020B0609020204030204" pitchFamily="49" charset="0"/>
                <a:cs typeface="Consolas" panose="020B0609020204030204" pitchFamily="49" charset="0"/>
              </a:rPr>
              <a:t>url</a:t>
            </a:r>
            <a:r>
              <a:rPr lang="en-GB" dirty="0" smtClean="0">
                <a:latin typeface="Consolas" panose="020B0609020204030204" pitchFamily="49" charset="0"/>
                <a:cs typeface="Consolas" panose="020B0609020204030204" pitchFamily="49" charset="0"/>
              </a:rPr>
              <a:t>“&gt;</a:t>
            </a:r>
            <a:r>
              <a:rPr lang="en-GB" i="1" dirty="0" smtClean="0">
                <a:latin typeface="Consolas" panose="020B0609020204030204" pitchFamily="49" charset="0"/>
                <a:cs typeface="Consolas" panose="020B0609020204030204" pitchFamily="49" charset="0"/>
              </a:rPr>
              <a:t>Link </a:t>
            </a:r>
            <a:r>
              <a:rPr lang="en-GB" i="1" dirty="0">
                <a:latin typeface="Consolas" panose="020B0609020204030204" pitchFamily="49" charset="0"/>
                <a:cs typeface="Consolas" panose="020B0609020204030204" pitchFamily="49" charset="0"/>
              </a:rPr>
              <a:t>text</a:t>
            </a:r>
            <a:r>
              <a:rPr lang="en-GB" dirty="0">
                <a:latin typeface="Consolas" panose="020B0609020204030204" pitchFamily="49" charset="0"/>
                <a:cs typeface="Consolas" panose="020B0609020204030204" pitchFamily="49" charset="0"/>
              </a:rPr>
              <a:t>&lt;/a&gt;</a:t>
            </a:r>
            <a:endParaRPr lang="en-GB" dirty="0" smtClean="0">
              <a:latin typeface="Consolas" panose="020B0609020204030204" pitchFamily="49" charset="0"/>
              <a:cs typeface="Consolas" panose="020B0609020204030204" pitchFamily="49" charset="0"/>
            </a:endParaRPr>
          </a:p>
          <a:p>
            <a:pPr marL="0" indent="0">
              <a:buNone/>
            </a:pPr>
            <a:r>
              <a:rPr lang="en-GB" dirty="0" smtClean="0"/>
              <a:t>Where </a:t>
            </a:r>
            <a:r>
              <a:rPr lang="en-GB" i="1" dirty="0">
                <a:latin typeface="Consolas" panose="020B0609020204030204" pitchFamily="49" charset="0"/>
                <a:cs typeface="Consolas" panose="020B0609020204030204" pitchFamily="49" charset="0"/>
              </a:rPr>
              <a:t>Link text</a:t>
            </a:r>
            <a:r>
              <a:rPr lang="en-GB" dirty="0" smtClean="0"/>
              <a:t> is the text to be displayed and </a:t>
            </a:r>
            <a:r>
              <a:rPr lang="en-GB" dirty="0" err="1" smtClean="0"/>
              <a:t>url</a:t>
            </a:r>
            <a:r>
              <a:rPr lang="en-GB" dirty="0" smtClean="0"/>
              <a:t> where we link to.</a:t>
            </a:r>
          </a:p>
          <a:p>
            <a:pPr marL="0" indent="0">
              <a:buNone/>
            </a:pPr>
            <a:r>
              <a:rPr lang="en-GB" dirty="0" smtClean="0"/>
              <a:t>e.g. </a:t>
            </a:r>
          </a:p>
          <a:p>
            <a:pPr marL="0" indent="0">
              <a:buNone/>
            </a:pPr>
            <a:r>
              <a:rPr lang="en-GB" dirty="0" smtClean="0">
                <a:latin typeface="Consolas" panose="020B0609020204030204" pitchFamily="49" charset="0"/>
                <a:cs typeface="Consolas" panose="020B0609020204030204" pitchFamily="49" charset="0"/>
              </a:rPr>
              <a:t>&lt;a </a:t>
            </a:r>
            <a:r>
              <a:rPr lang="en-GB" dirty="0" err="1" smtClean="0">
                <a:latin typeface="Consolas" panose="020B0609020204030204" pitchFamily="49" charset="0"/>
                <a:cs typeface="Consolas" panose="020B0609020204030204" pitchFamily="49" charset="0"/>
              </a:rPr>
              <a:t>href</a:t>
            </a:r>
            <a:r>
              <a:rPr lang="en-GB" dirty="0" smtClean="0">
                <a:latin typeface="Consolas" panose="020B0609020204030204" pitchFamily="49" charset="0"/>
                <a:cs typeface="Consolas" panose="020B0609020204030204" pitchFamily="49" charset="0"/>
              </a:rPr>
              <a:t>=“www.google.co.uk”&gt;Link To Google&lt;/a&gt;</a:t>
            </a:r>
          </a:p>
          <a:p>
            <a:pPr marL="0" indent="0">
              <a:buNone/>
            </a:pPr>
            <a:endParaRPr lang="en-GB" dirty="0" smtClean="0"/>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23843905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Hyperlinks - Target</a:t>
            </a:r>
            <a:endParaRPr lang="en-GB" dirty="0"/>
          </a:p>
        </p:txBody>
      </p:sp>
      <p:sp>
        <p:nvSpPr>
          <p:cNvPr id="3" name="Content Placeholder 2"/>
          <p:cNvSpPr>
            <a:spLocks noGrp="1"/>
          </p:cNvSpPr>
          <p:nvPr>
            <p:ph idx="1"/>
          </p:nvPr>
        </p:nvSpPr>
        <p:spPr/>
        <p:txBody>
          <a:bodyPr/>
          <a:lstStyle/>
          <a:p>
            <a:pPr marL="0" indent="0">
              <a:buNone/>
            </a:pPr>
            <a:r>
              <a:rPr lang="en-GB" dirty="0" smtClean="0"/>
              <a:t>We can specify a target to open the hyperlink into:</a:t>
            </a:r>
          </a:p>
          <a:p>
            <a:pPr marL="0" indent="0">
              <a:buNone/>
            </a:pPr>
            <a:r>
              <a:rPr lang="en-GB" dirty="0">
                <a:latin typeface="Consolas" panose="020B0609020204030204" pitchFamily="49" charset="0"/>
                <a:cs typeface="Consolas" panose="020B0609020204030204" pitchFamily="49" charset="0"/>
              </a:rPr>
              <a:t>&lt;a </a:t>
            </a:r>
            <a:r>
              <a:rPr lang="en-GB" dirty="0" err="1">
                <a:latin typeface="Consolas" panose="020B0609020204030204" pitchFamily="49" charset="0"/>
                <a:cs typeface="Consolas" panose="020B0609020204030204" pitchFamily="49" charset="0"/>
              </a:rPr>
              <a:t>href</a:t>
            </a:r>
            <a:r>
              <a:rPr lang="en-GB" dirty="0">
                <a:latin typeface="Consolas" panose="020B0609020204030204" pitchFamily="49" charset="0"/>
                <a:cs typeface="Consolas" panose="020B0609020204030204" pitchFamily="49" charset="0"/>
              </a:rPr>
              <a:t>="</a:t>
            </a:r>
            <a:r>
              <a:rPr lang="en-GB" i="1" dirty="0" err="1" smtClean="0">
                <a:latin typeface="Consolas" panose="020B0609020204030204" pitchFamily="49" charset="0"/>
                <a:cs typeface="Consolas" panose="020B0609020204030204" pitchFamily="49" charset="0"/>
              </a:rPr>
              <a:t>url</a:t>
            </a:r>
            <a:r>
              <a:rPr lang="en-GB" dirty="0" smtClean="0">
                <a:latin typeface="Consolas" panose="020B0609020204030204" pitchFamily="49" charset="0"/>
                <a:cs typeface="Consolas" panose="020B0609020204030204" pitchFamily="49" charset="0"/>
              </a:rPr>
              <a:t>“ </a:t>
            </a:r>
            <a:r>
              <a:rPr lang="en-GB" b="1" dirty="0" smtClean="0">
                <a:latin typeface="Consolas" panose="020B0609020204030204" pitchFamily="49" charset="0"/>
                <a:cs typeface="Consolas" panose="020B0609020204030204" pitchFamily="49" charset="0"/>
              </a:rPr>
              <a:t>target=“</a:t>
            </a:r>
            <a:r>
              <a:rPr lang="en-GB" b="1" i="1" dirty="0" smtClean="0">
                <a:latin typeface="Consolas" panose="020B0609020204030204" pitchFamily="49" charset="0"/>
                <a:cs typeface="Consolas" panose="020B0609020204030204" pitchFamily="49" charset="0"/>
              </a:rPr>
              <a:t>target</a:t>
            </a:r>
            <a:r>
              <a:rPr lang="en-GB" b="1" dirty="0" smtClean="0">
                <a:latin typeface="Consolas" panose="020B0609020204030204" pitchFamily="49" charset="0"/>
                <a:cs typeface="Consolas" panose="020B0609020204030204" pitchFamily="49" charset="0"/>
              </a:rPr>
              <a:t>”</a:t>
            </a:r>
            <a:r>
              <a:rPr lang="en-GB" dirty="0" smtClean="0">
                <a:latin typeface="Consolas" panose="020B0609020204030204" pitchFamily="49" charset="0"/>
                <a:cs typeface="Consolas" panose="020B0609020204030204" pitchFamily="49" charset="0"/>
              </a:rPr>
              <a:t> &gt;</a:t>
            </a:r>
            <a:r>
              <a:rPr lang="en-GB" i="1" dirty="0" smtClean="0">
                <a:latin typeface="Consolas" panose="020B0609020204030204" pitchFamily="49" charset="0"/>
                <a:cs typeface="Consolas" panose="020B0609020204030204" pitchFamily="49" charset="0"/>
              </a:rPr>
              <a:t>Link </a:t>
            </a:r>
            <a:r>
              <a:rPr lang="en-GB" i="1" dirty="0">
                <a:latin typeface="Consolas" panose="020B0609020204030204" pitchFamily="49" charset="0"/>
                <a:cs typeface="Consolas" panose="020B0609020204030204" pitchFamily="49" charset="0"/>
              </a:rPr>
              <a:t>text</a:t>
            </a:r>
            <a:r>
              <a:rPr lang="en-GB" dirty="0">
                <a:latin typeface="Consolas" panose="020B0609020204030204" pitchFamily="49" charset="0"/>
                <a:cs typeface="Consolas" panose="020B0609020204030204" pitchFamily="49" charset="0"/>
              </a:rPr>
              <a:t>&lt;/a&gt;</a:t>
            </a:r>
            <a:endParaRPr lang="en-GB" dirty="0" smtClean="0">
              <a:latin typeface="Consolas" panose="020B0609020204030204" pitchFamily="49" charset="0"/>
              <a:cs typeface="Consolas" panose="020B0609020204030204" pitchFamily="49" charset="0"/>
            </a:endParaRPr>
          </a:p>
          <a:p>
            <a:pPr marL="0" indent="0">
              <a:buNone/>
            </a:pPr>
            <a:r>
              <a:rPr lang="en-GB" sz="2000" dirty="0" smtClean="0"/>
              <a:t>Valid values of target:</a:t>
            </a:r>
          </a:p>
          <a:p>
            <a:pPr marL="0" indent="0">
              <a:buNone/>
            </a:pPr>
            <a:endParaRPr lang="en-GB" dirty="0" smtClean="0"/>
          </a:p>
          <a:p>
            <a:pPr marL="0" indent="0">
              <a:buNone/>
            </a:pPr>
            <a:endParaRPr lang="en-GB" dirty="0" smtClean="0"/>
          </a:p>
          <a:p>
            <a:pPr marL="0" indent="0">
              <a:buNone/>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807495441"/>
              </p:ext>
            </p:extLst>
          </p:nvPr>
        </p:nvGraphicFramePr>
        <p:xfrm>
          <a:off x="539552" y="3284984"/>
          <a:ext cx="7416824" cy="1854200"/>
        </p:xfrm>
        <a:graphic>
          <a:graphicData uri="http://schemas.openxmlformats.org/drawingml/2006/table">
            <a:tbl>
              <a:tblPr firstRow="1" bandRow="1">
                <a:tableStyleId>{8A107856-5554-42FB-B03E-39F5DBC370BA}</a:tableStyleId>
              </a:tblPr>
              <a:tblGrid>
                <a:gridCol w="3708412"/>
                <a:gridCol w="3708412"/>
              </a:tblGrid>
              <a:tr h="370840">
                <a:tc>
                  <a:txBody>
                    <a:bodyPr/>
                    <a:lstStyle/>
                    <a:p>
                      <a:r>
                        <a:rPr lang="en-GB" b="0" dirty="0" smtClean="0"/>
                        <a:t>_blank</a:t>
                      </a:r>
                      <a:endParaRPr lang="en-GB" b="0" dirty="0"/>
                    </a:p>
                  </a:txBody>
                  <a:tcPr/>
                </a:tc>
                <a:tc>
                  <a:txBody>
                    <a:bodyPr/>
                    <a:lstStyle/>
                    <a:p>
                      <a:r>
                        <a:rPr lang="en-GB" b="0" dirty="0" smtClean="0"/>
                        <a:t>Open the link in a new window</a:t>
                      </a:r>
                      <a:endParaRPr lang="en-GB" b="0" dirty="0"/>
                    </a:p>
                  </a:txBody>
                  <a:tcPr/>
                </a:tc>
              </a:tr>
              <a:tr h="370840">
                <a:tc>
                  <a:txBody>
                    <a:bodyPr/>
                    <a:lstStyle/>
                    <a:p>
                      <a:r>
                        <a:rPr lang="en-GB" dirty="0" smtClean="0"/>
                        <a:t>_self</a:t>
                      </a:r>
                      <a:endParaRPr lang="en-GB" dirty="0"/>
                    </a:p>
                  </a:txBody>
                  <a:tcPr/>
                </a:tc>
                <a:tc>
                  <a:txBody>
                    <a:bodyPr/>
                    <a:lstStyle/>
                    <a:p>
                      <a:r>
                        <a:rPr lang="en-GB" dirty="0" smtClean="0"/>
                        <a:t>Open</a:t>
                      </a:r>
                      <a:r>
                        <a:rPr lang="en-GB" baseline="0" dirty="0" smtClean="0"/>
                        <a:t> the link in the current place</a:t>
                      </a:r>
                      <a:endParaRPr lang="en-GB" dirty="0"/>
                    </a:p>
                  </a:txBody>
                  <a:tcPr/>
                </a:tc>
              </a:tr>
              <a:tr h="370840">
                <a:tc>
                  <a:txBody>
                    <a:bodyPr/>
                    <a:lstStyle/>
                    <a:p>
                      <a:r>
                        <a:rPr lang="en-GB" dirty="0" smtClean="0"/>
                        <a:t>_parent</a:t>
                      </a:r>
                      <a:endParaRPr lang="en-GB" dirty="0"/>
                    </a:p>
                  </a:txBody>
                  <a:tcPr/>
                </a:tc>
                <a:tc>
                  <a:txBody>
                    <a:bodyPr/>
                    <a:lstStyle/>
                    <a:p>
                      <a:r>
                        <a:rPr lang="en-GB" dirty="0" smtClean="0"/>
                        <a:t>Opens</a:t>
                      </a:r>
                      <a:r>
                        <a:rPr lang="en-GB" baseline="0" dirty="0" smtClean="0"/>
                        <a:t> the link in the parent frame</a:t>
                      </a:r>
                      <a:endParaRPr lang="en-GB" dirty="0"/>
                    </a:p>
                  </a:txBody>
                  <a:tcPr/>
                </a:tc>
              </a:tr>
              <a:tr h="370840">
                <a:tc>
                  <a:txBody>
                    <a:bodyPr/>
                    <a:lstStyle/>
                    <a:p>
                      <a:r>
                        <a:rPr lang="en-GB" dirty="0" smtClean="0"/>
                        <a:t>_top</a:t>
                      </a:r>
                      <a:endParaRPr lang="en-GB" dirty="0"/>
                    </a:p>
                  </a:txBody>
                  <a:tcPr/>
                </a:tc>
                <a:tc>
                  <a:txBody>
                    <a:bodyPr/>
                    <a:lstStyle/>
                    <a:p>
                      <a:r>
                        <a:rPr lang="en-GB" dirty="0" smtClean="0"/>
                        <a:t>Open</a:t>
                      </a:r>
                      <a:r>
                        <a:rPr lang="en-GB" baseline="0" dirty="0" smtClean="0"/>
                        <a:t> the link in the top frame.</a:t>
                      </a:r>
                      <a:endParaRPr lang="en-GB" dirty="0"/>
                    </a:p>
                  </a:txBody>
                  <a:tcPr/>
                </a:tc>
              </a:tr>
              <a:tr h="370840">
                <a:tc>
                  <a:txBody>
                    <a:bodyPr/>
                    <a:lstStyle/>
                    <a:p>
                      <a:r>
                        <a:rPr lang="en-GB" i="1" dirty="0" err="1" smtClean="0"/>
                        <a:t>framename</a:t>
                      </a:r>
                      <a:endParaRPr lang="en-GB" i="1" dirty="0"/>
                    </a:p>
                  </a:txBody>
                  <a:tcPr/>
                </a:tc>
                <a:tc>
                  <a:txBody>
                    <a:bodyPr/>
                    <a:lstStyle/>
                    <a:p>
                      <a:r>
                        <a:rPr lang="en-GB" dirty="0" smtClean="0"/>
                        <a:t>Open in a named frame</a:t>
                      </a:r>
                      <a:r>
                        <a:rPr lang="en-GB" baseline="0" dirty="0" smtClean="0"/>
                        <a:t> </a:t>
                      </a:r>
                      <a:endParaRPr lang="en-GB" dirty="0"/>
                    </a:p>
                  </a:txBody>
                  <a:tcPr/>
                </a:tc>
              </a:tr>
            </a:tbl>
          </a:graphicData>
        </a:graphic>
      </p:graphicFrame>
      <p:sp>
        <p:nvSpPr>
          <p:cNvPr id="5" name="TextBox 4"/>
          <p:cNvSpPr txBox="1"/>
          <p:nvPr/>
        </p:nvSpPr>
        <p:spPr>
          <a:xfrm>
            <a:off x="539553" y="5301208"/>
            <a:ext cx="8424936" cy="1354217"/>
          </a:xfrm>
          <a:prstGeom prst="rect">
            <a:avLst/>
          </a:prstGeom>
          <a:noFill/>
        </p:spPr>
        <p:txBody>
          <a:bodyPr wrap="square" rtlCol="0">
            <a:spAutoFit/>
          </a:bodyPr>
          <a:lstStyle/>
          <a:p>
            <a:r>
              <a:rPr lang="en-GB" sz="1600" dirty="0" smtClean="0"/>
              <a:t>Frames are essentially HTML documents embedded inside a documents, in HTML5 frame can be replace with “Context”. Mostly use no target attribute (self) or blank.</a:t>
            </a:r>
          </a:p>
          <a:p>
            <a:r>
              <a:rPr lang="en-GB" sz="1600" dirty="0" smtClean="0"/>
              <a:t>_parent targets the immediate parent, whereas _top keeps going up frame levels until no parent is found.  Both _top  and _parent target _self if there is no higher frame.</a:t>
            </a:r>
          </a:p>
          <a:p>
            <a:endParaRPr lang="en-GB" dirty="0"/>
          </a:p>
        </p:txBody>
      </p:sp>
    </p:spTree>
    <p:extLst>
      <p:ext uri="{BB962C8B-B14F-4D97-AF65-F5344CB8AC3E}">
        <p14:creationId xmlns:p14="http://schemas.microsoft.com/office/powerpoint/2010/main" val="16329310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t>Hyperlinks – Linking a Sections using Anchor Tags</a:t>
            </a:r>
            <a:endParaRPr lang="en-GB" dirty="0"/>
          </a:p>
        </p:txBody>
      </p:sp>
      <p:sp>
        <p:nvSpPr>
          <p:cNvPr id="3" name="Content Placeholder 2"/>
          <p:cNvSpPr>
            <a:spLocks noGrp="1"/>
          </p:cNvSpPr>
          <p:nvPr>
            <p:ph idx="1"/>
          </p:nvPr>
        </p:nvSpPr>
        <p:spPr/>
        <p:txBody>
          <a:bodyPr>
            <a:normAutofit/>
          </a:bodyPr>
          <a:lstStyle/>
          <a:p>
            <a:r>
              <a:rPr lang="en-GB" dirty="0" smtClean="0"/>
              <a:t>Can define an anchor to link </a:t>
            </a:r>
            <a:r>
              <a:rPr lang="en-GB" i="1" dirty="0" smtClean="0"/>
              <a:t>to</a:t>
            </a:r>
            <a:r>
              <a:rPr lang="en-GB" dirty="0" smtClean="0"/>
              <a:t> this allows us to target particular sections, use the name attribute to define:</a:t>
            </a:r>
            <a:br>
              <a:rPr lang="en-GB" dirty="0" smtClean="0"/>
            </a:br>
            <a:r>
              <a:rPr lang="en-GB" sz="1800" dirty="0" smtClean="0"/>
              <a:t>&lt;a </a:t>
            </a:r>
            <a:r>
              <a:rPr lang="en-GB" sz="1800" b="1" dirty="0" smtClean="0"/>
              <a:t>id=“</a:t>
            </a:r>
            <a:r>
              <a:rPr lang="en-GB" sz="1800" b="1" dirty="0" err="1" smtClean="0"/>
              <a:t>myLinkedSection</a:t>
            </a:r>
            <a:r>
              <a:rPr lang="en-GB" sz="1800" b="1" dirty="0" smtClean="0"/>
              <a:t>”</a:t>
            </a:r>
            <a:r>
              <a:rPr lang="en-GB" sz="1800" dirty="0" smtClean="0"/>
              <a:t>&gt;&lt;/a&gt;</a:t>
            </a:r>
          </a:p>
          <a:p>
            <a:r>
              <a:rPr lang="en-GB" dirty="0" smtClean="0"/>
              <a:t>Can then target internally to the document like this:</a:t>
            </a:r>
            <a:br>
              <a:rPr lang="en-GB" dirty="0" smtClean="0"/>
            </a:br>
            <a:r>
              <a:rPr lang="en-GB" sz="1800" dirty="0" smtClean="0"/>
              <a:t>&lt;a </a:t>
            </a:r>
            <a:r>
              <a:rPr lang="en-GB" sz="1800" dirty="0" err="1" smtClean="0"/>
              <a:t>href</a:t>
            </a:r>
            <a:r>
              <a:rPr lang="en-GB" sz="1800" dirty="0" smtClean="0"/>
              <a:t>=“#</a:t>
            </a:r>
            <a:r>
              <a:rPr lang="en-GB" sz="1800" b="1" dirty="0" err="1" smtClean="0"/>
              <a:t>myLinkedSection</a:t>
            </a:r>
            <a:r>
              <a:rPr lang="en-GB" sz="1800" b="1" dirty="0" smtClean="0"/>
              <a:t>”</a:t>
            </a:r>
            <a:r>
              <a:rPr lang="en-GB" sz="1800" dirty="0" smtClean="0"/>
              <a:t>&gt;Link To Section&lt;/a&gt;</a:t>
            </a:r>
          </a:p>
          <a:p>
            <a:r>
              <a:rPr lang="en-GB" dirty="0" smtClean="0"/>
              <a:t>Or externally, can be appended to URL, for example:</a:t>
            </a:r>
            <a:br>
              <a:rPr lang="en-GB" dirty="0" smtClean="0"/>
            </a:br>
            <a:r>
              <a:rPr lang="en-GB" sz="1800" dirty="0" smtClean="0">
                <a:latin typeface="Consolas" panose="020B0609020204030204" pitchFamily="49" charset="0"/>
                <a:cs typeface="Consolas" panose="020B0609020204030204" pitchFamily="49" charset="0"/>
              </a:rPr>
              <a:t>&lt;a </a:t>
            </a:r>
            <a:r>
              <a:rPr lang="en-GB" sz="1800" b="1" dirty="0" smtClean="0">
                <a:latin typeface="Consolas" panose="020B0609020204030204" pitchFamily="49" charset="0"/>
                <a:cs typeface="Consolas" panose="020B0609020204030204" pitchFamily="49" charset="0"/>
              </a:rPr>
              <a:t>ref=“http</a:t>
            </a:r>
            <a:r>
              <a:rPr lang="en-GB" sz="1800" b="1" dirty="0">
                <a:latin typeface="Consolas" panose="020B0609020204030204" pitchFamily="49" charset="0"/>
                <a:cs typeface="Consolas" panose="020B0609020204030204" pitchFamily="49" charset="0"/>
              </a:rPr>
              <a:t>://</a:t>
            </a:r>
            <a:r>
              <a:rPr lang="en-GB" sz="1800" b="1" dirty="0" smtClean="0">
                <a:latin typeface="Consolas" panose="020B0609020204030204" pitchFamily="49" charset="0"/>
                <a:cs typeface="Consolas" panose="020B0609020204030204" pitchFamily="49" charset="0"/>
              </a:rPr>
              <a:t>en.wikipedia.org/wiki/</a:t>
            </a:r>
            <a:r>
              <a:rPr lang="en-GB" sz="1800" b="1" dirty="0" err="1" smtClean="0">
                <a:latin typeface="Consolas" panose="020B0609020204030204" pitchFamily="49" charset="0"/>
                <a:cs typeface="Consolas" panose="020B0609020204030204" pitchFamily="49" charset="0"/>
              </a:rPr>
              <a:t>Wikipedia#History</a:t>
            </a:r>
            <a:r>
              <a:rPr lang="en-GB" sz="1800" b="1" dirty="0" smtClean="0">
                <a:latin typeface="Consolas" panose="020B0609020204030204" pitchFamily="49" charset="0"/>
                <a:cs typeface="Consolas" panose="020B0609020204030204" pitchFamily="49" charset="0"/>
              </a:rPr>
              <a:t>”</a:t>
            </a:r>
            <a:r>
              <a:rPr lang="en-GB" sz="1800" dirty="0" smtClean="0">
                <a:latin typeface="Consolas" panose="020B0609020204030204" pitchFamily="49" charset="0"/>
                <a:cs typeface="Consolas" panose="020B0609020204030204" pitchFamily="49" charset="0"/>
              </a:rPr>
              <a:t>&gt;</a:t>
            </a:r>
            <a:br>
              <a:rPr lang="en-GB" sz="1800" dirty="0" smtClean="0">
                <a:latin typeface="Consolas" panose="020B0609020204030204" pitchFamily="49" charset="0"/>
                <a:cs typeface="Consolas" panose="020B0609020204030204" pitchFamily="49" charset="0"/>
              </a:rPr>
            </a:br>
            <a:r>
              <a:rPr lang="en-GB" sz="1800" dirty="0" smtClean="0">
                <a:latin typeface="Consolas" panose="020B0609020204030204" pitchFamily="49" charset="0"/>
                <a:cs typeface="Consolas" panose="020B0609020204030204" pitchFamily="49" charset="0"/>
              </a:rPr>
              <a:t>    Link To Wikipedia’s History</a:t>
            </a:r>
            <a:br>
              <a:rPr lang="en-GB" sz="1800" dirty="0" smtClean="0">
                <a:latin typeface="Consolas" panose="020B0609020204030204" pitchFamily="49" charset="0"/>
                <a:cs typeface="Consolas" panose="020B0609020204030204" pitchFamily="49" charset="0"/>
              </a:rPr>
            </a:br>
            <a:r>
              <a:rPr lang="en-GB" sz="1800" dirty="0" smtClean="0">
                <a:latin typeface="Consolas" panose="020B0609020204030204" pitchFamily="49" charset="0"/>
                <a:cs typeface="Consolas" panose="020B0609020204030204" pitchFamily="49" charset="0"/>
              </a:rPr>
              <a:t>&lt;/a&gt;</a:t>
            </a:r>
          </a:p>
        </p:txBody>
      </p:sp>
    </p:spTree>
    <p:extLst>
      <p:ext uri="{BB962C8B-B14F-4D97-AF65-F5344CB8AC3E}">
        <p14:creationId xmlns:p14="http://schemas.microsoft.com/office/powerpoint/2010/main" val="22138712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URLS</a:t>
            </a:r>
            <a:endParaRPr lang="en-GB" dirty="0"/>
          </a:p>
        </p:txBody>
      </p:sp>
      <p:sp>
        <p:nvSpPr>
          <p:cNvPr id="5" name="Content Placeholder 4"/>
          <p:cNvSpPr>
            <a:spLocks noGrp="1"/>
          </p:cNvSpPr>
          <p:nvPr>
            <p:ph idx="1"/>
          </p:nvPr>
        </p:nvSpPr>
        <p:spPr>
          <a:xfrm>
            <a:off x="457200" y="1916832"/>
            <a:ext cx="8229600" cy="4389120"/>
          </a:xfrm>
        </p:spPr>
        <p:txBody>
          <a:bodyPr>
            <a:normAutofit fontScale="92500" lnSpcReduction="10000"/>
          </a:bodyPr>
          <a:lstStyle/>
          <a:p>
            <a:r>
              <a:rPr lang="en-GB" sz="2400" dirty="0" smtClean="0"/>
              <a:t>Absolute URLs are a doddle – just use the full address.</a:t>
            </a:r>
          </a:p>
          <a:p>
            <a:r>
              <a:rPr lang="en-GB" sz="2400" dirty="0" smtClean="0"/>
              <a:t>Base URL – The URL up to the last forward slash</a:t>
            </a:r>
            <a:r>
              <a:rPr lang="en-GB" sz="2400" dirty="0"/>
              <a:t/>
            </a:r>
            <a:br>
              <a:rPr lang="en-GB" sz="2400" dirty="0"/>
            </a:br>
            <a:r>
              <a:rPr lang="en-GB" sz="1900" dirty="0" smtClean="0">
                <a:latin typeface="Consolas" panose="020B0609020204030204" pitchFamily="49" charset="0"/>
                <a:cs typeface="Consolas" panose="020B0609020204030204" pitchFamily="49" charset="0"/>
              </a:rPr>
              <a:t>http://www.tombola.co.uk/new/</a:t>
            </a:r>
            <a:r>
              <a:rPr lang="en-GB" sz="1900" dirty="0">
                <a:latin typeface="Consolas" panose="020B0609020204030204" pitchFamily="49" charset="0"/>
                <a:cs typeface="Consolas" panose="020B0609020204030204" pitchFamily="49" charset="0"/>
              </a:rPr>
              <a:t/>
            </a:r>
            <a:br>
              <a:rPr lang="en-GB" sz="1900" dirty="0">
                <a:latin typeface="Consolas" panose="020B0609020204030204" pitchFamily="49" charset="0"/>
                <a:cs typeface="Consolas" panose="020B0609020204030204" pitchFamily="49" charset="0"/>
              </a:rPr>
            </a:br>
            <a:r>
              <a:rPr lang="en-GB" sz="1900" dirty="0">
                <a:latin typeface="Consolas" panose="020B0609020204030204" pitchFamily="49" charset="0"/>
                <a:cs typeface="Consolas" panose="020B0609020204030204" pitchFamily="49" charset="0"/>
              </a:rPr>
              <a:t>http://</a:t>
            </a:r>
            <a:r>
              <a:rPr lang="en-GB" sz="1900" dirty="0" smtClean="0">
                <a:latin typeface="Consolas" panose="020B0609020204030204" pitchFamily="49" charset="0"/>
                <a:cs typeface="Consolas" panose="020B0609020204030204" pitchFamily="49" charset="0"/>
              </a:rPr>
              <a:t>www.tombola.co.uk/new/admin</a:t>
            </a:r>
            <a:r>
              <a:rPr lang="en-GB" sz="2400" dirty="0"/>
              <a:t/>
            </a:r>
            <a:br>
              <a:rPr lang="en-GB" sz="2400" dirty="0"/>
            </a:br>
            <a:r>
              <a:rPr lang="en-GB" sz="2400" dirty="0" smtClean="0"/>
              <a:t>All have a base URL of </a:t>
            </a:r>
            <a:r>
              <a:rPr lang="en-GB" sz="1900" dirty="0">
                <a:latin typeface="Consolas" panose="020B0609020204030204" pitchFamily="49" charset="0"/>
                <a:cs typeface="Consolas" panose="020B0609020204030204" pitchFamily="49" charset="0"/>
              </a:rPr>
              <a:t>http://www.tombola.co.uk/new/</a:t>
            </a:r>
          </a:p>
          <a:p>
            <a:r>
              <a:rPr lang="en-GB" sz="2400" dirty="0" smtClean="0"/>
              <a:t>To the base URL we can add a relative path</a:t>
            </a:r>
            <a:br>
              <a:rPr lang="en-GB" sz="2400" dirty="0" smtClean="0"/>
            </a:br>
            <a:r>
              <a:rPr lang="en-GB" sz="1900" dirty="0" err="1">
                <a:latin typeface="Consolas" panose="020B0609020204030204" pitchFamily="49" charset="0"/>
                <a:cs typeface="Consolas" panose="020B0609020204030204" pitchFamily="49" charset="0"/>
              </a:rPr>
              <a:t>url</a:t>
            </a:r>
            <a:r>
              <a:rPr lang="en-GB" sz="1900" dirty="0">
                <a:latin typeface="Consolas" panose="020B0609020204030204" pitchFamily="49" charset="0"/>
                <a:cs typeface="Consolas" panose="020B0609020204030204" pitchFamily="49" charset="0"/>
              </a:rPr>
              <a:t>=“foo.html” </a:t>
            </a:r>
            <a:r>
              <a:rPr lang="en-GB" sz="2400" dirty="0" smtClean="0">
                <a:sym typeface="Wingdings" panose="05000000000000000000" pitchFamily="2" charset="2"/>
              </a:rPr>
              <a:t> </a:t>
            </a:r>
            <a:r>
              <a:rPr lang="en-GB" sz="1900" dirty="0">
                <a:latin typeface="Consolas" panose="020B0609020204030204" pitchFamily="49" charset="0"/>
                <a:cs typeface="Consolas" panose="020B0609020204030204" pitchFamily="49" charset="0"/>
              </a:rPr>
              <a:t>http://www.tombola.co.uk/new/foo.html</a:t>
            </a:r>
            <a:br>
              <a:rPr lang="en-GB" sz="1900" dirty="0">
                <a:latin typeface="Consolas" panose="020B0609020204030204" pitchFamily="49" charset="0"/>
                <a:cs typeface="Consolas" panose="020B0609020204030204" pitchFamily="49" charset="0"/>
              </a:rPr>
            </a:br>
            <a:r>
              <a:rPr lang="en-GB" sz="1900" dirty="0" err="1">
                <a:latin typeface="Consolas" panose="020B0609020204030204" pitchFamily="49" charset="0"/>
                <a:cs typeface="Consolas" panose="020B0609020204030204" pitchFamily="49" charset="0"/>
              </a:rPr>
              <a:t>url</a:t>
            </a:r>
            <a:r>
              <a:rPr lang="en-GB" sz="1900" dirty="0">
                <a:latin typeface="Consolas" panose="020B0609020204030204" pitchFamily="49" charset="0"/>
                <a:cs typeface="Consolas" panose="020B0609020204030204" pitchFamily="49" charset="0"/>
              </a:rPr>
              <a:t>=“/bar”</a:t>
            </a:r>
            <a:r>
              <a:rPr lang="en-GB" sz="2400" dirty="0" smtClean="0"/>
              <a:t> </a:t>
            </a:r>
            <a:r>
              <a:rPr lang="en-GB" sz="2400" dirty="0" smtClean="0">
                <a:sym typeface="Wingdings" panose="05000000000000000000" pitchFamily="2" charset="2"/>
              </a:rPr>
              <a:t></a:t>
            </a:r>
            <a:r>
              <a:rPr lang="en-GB" sz="2400" dirty="0"/>
              <a:t> </a:t>
            </a:r>
            <a:r>
              <a:rPr lang="en-GB" sz="1900" dirty="0">
                <a:latin typeface="Consolas" panose="020B0609020204030204" pitchFamily="49" charset="0"/>
                <a:cs typeface="Consolas" panose="020B0609020204030204" pitchFamily="49" charset="0"/>
              </a:rPr>
              <a:t>http://www.tombola.co.uk/new/bar</a:t>
            </a:r>
            <a:br>
              <a:rPr lang="en-GB" sz="1900" dirty="0">
                <a:latin typeface="Consolas" panose="020B0609020204030204" pitchFamily="49" charset="0"/>
                <a:cs typeface="Consolas" panose="020B0609020204030204" pitchFamily="49" charset="0"/>
              </a:rPr>
            </a:br>
            <a:r>
              <a:rPr lang="en-GB" sz="1900" dirty="0" smtClean="0">
                <a:latin typeface="Consolas" panose="020B0609020204030204" pitchFamily="49" charset="0"/>
                <a:cs typeface="Consolas" panose="020B0609020204030204" pitchFamily="49" charset="0"/>
              </a:rPr>
              <a:t>“</a:t>
            </a:r>
            <a:r>
              <a:rPr lang="en-GB" sz="2400" dirty="0" smtClean="0"/>
              <a:t>..” goes up a level </a:t>
            </a:r>
            <a:br>
              <a:rPr lang="en-GB" sz="2400" dirty="0" smtClean="0"/>
            </a:br>
            <a:r>
              <a:rPr lang="en-GB" sz="1900" dirty="0" err="1" smtClean="0">
                <a:latin typeface="Consolas" panose="020B0609020204030204" pitchFamily="49" charset="0"/>
                <a:cs typeface="Consolas" panose="020B0609020204030204" pitchFamily="49" charset="0"/>
              </a:rPr>
              <a:t>url</a:t>
            </a:r>
            <a:r>
              <a:rPr lang="en-GB" sz="1900" dirty="0">
                <a:latin typeface="Consolas" panose="020B0609020204030204" pitchFamily="49" charset="0"/>
                <a:cs typeface="Consolas" panose="020B0609020204030204" pitchFamily="49" charset="0"/>
              </a:rPr>
              <a:t>=“../” </a:t>
            </a:r>
            <a:r>
              <a:rPr lang="en-GB" sz="2400" dirty="0">
                <a:sym typeface="Wingdings" panose="05000000000000000000" pitchFamily="2" charset="2"/>
              </a:rPr>
              <a:t></a:t>
            </a:r>
            <a:r>
              <a:rPr lang="en-GB" sz="2400" dirty="0"/>
              <a:t> </a:t>
            </a:r>
            <a:r>
              <a:rPr lang="en-GB" sz="1900" dirty="0">
                <a:latin typeface="Consolas" panose="020B0609020204030204" pitchFamily="49" charset="0"/>
                <a:cs typeface="Consolas" panose="020B0609020204030204" pitchFamily="49" charset="0"/>
              </a:rPr>
              <a:t>http://www.tombola.co.uk/new/</a:t>
            </a:r>
            <a:br>
              <a:rPr lang="en-GB" sz="1900" dirty="0">
                <a:latin typeface="Consolas" panose="020B0609020204030204" pitchFamily="49" charset="0"/>
                <a:cs typeface="Consolas" panose="020B0609020204030204" pitchFamily="49" charset="0"/>
              </a:rPr>
            </a:br>
            <a:r>
              <a:rPr lang="en-GB" sz="1900" dirty="0" err="1">
                <a:latin typeface="Consolas" panose="020B0609020204030204" pitchFamily="49" charset="0"/>
                <a:cs typeface="Consolas" panose="020B0609020204030204" pitchFamily="49" charset="0"/>
              </a:rPr>
              <a:t>url</a:t>
            </a:r>
            <a:r>
              <a:rPr lang="en-GB" sz="1900" dirty="0">
                <a:latin typeface="Consolas" panose="020B0609020204030204" pitchFamily="49" charset="0"/>
                <a:cs typeface="Consolas" panose="020B0609020204030204" pitchFamily="49" charset="0"/>
              </a:rPr>
              <a:t>=“../baz.html” </a:t>
            </a:r>
            <a:r>
              <a:rPr lang="en-GB" sz="2400" dirty="0" smtClean="0">
                <a:sym typeface="Wingdings" panose="05000000000000000000" pitchFamily="2" charset="2"/>
              </a:rPr>
              <a:t></a:t>
            </a:r>
            <a:r>
              <a:rPr lang="en-GB" sz="2400" dirty="0"/>
              <a:t> </a:t>
            </a:r>
            <a:r>
              <a:rPr lang="en-GB" sz="1900" dirty="0">
                <a:latin typeface="Consolas" panose="020B0609020204030204" pitchFamily="49" charset="0"/>
                <a:cs typeface="Consolas" panose="020B0609020204030204" pitchFamily="49" charset="0"/>
              </a:rPr>
              <a:t>http://</a:t>
            </a:r>
            <a:r>
              <a:rPr lang="en-GB" sz="1900" dirty="0" smtClean="0">
                <a:latin typeface="Consolas" panose="020B0609020204030204" pitchFamily="49" charset="0"/>
                <a:cs typeface="Consolas" panose="020B0609020204030204" pitchFamily="49" charset="0"/>
              </a:rPr>
              <a:t>www.tombola.co.uk/new/baz.html</a:t>
            </a:r>
            <a:r>
              <a:rPr lang="en-GB" sz="1900" dirty="0">
                <a:latin typeface="Consolas" panose="020B0609020204030204" pitchFamily="49" charset="0"/>
                <a:cs typeface="Consolas" panose="020B0609020204030204" pitchFamily="49" charset="0"/>
              </a:rPr>
              <a:t/>
            </a:r>
            <a:br>
              <a:rPr lang="en-GB" sz="1900" dirty="0">
                <a:latin typeface="Consolas" panose="020B0609020204030204" pitchFamily="49" charset="0"/>
                <a:cs typeface="Consolas" panose="020B0609020204030204" pitchFamily="49" charset="0"/>
              </a:rPr>
            </a:br>
            <a:r>
              <a:rPr lang="en-GB" sz="2400" dirty="0"/>
              <a:t>Can use “../../” to go up two levels.</a:t>
            </a:r>
            <a:r>
              <a:rPr lang="en-GB" sz="1900" dirty="0">
                <a:latin typeface="Consolas" panose="020B0609020204030204" pitchFamily="49" charset="0"/>
                <a:cs typeface="Consolas" panose="020B0609020204030204" pitchFamily="49" charset="0"/>
              </a:rPr>
              <a:t/>
            </a:r>
            <a:br>
              <a:rPr lang="en-GB" sz="1900" dirty="0">
                <a:latin typeface="Consolas" panose="020B0609020204030204" pitchFamily="49" charset="0"/>
                <a:cs typeface="Consolas" panose="020B0609020204030204" pitchFamily="49" charset="0"/>
              </a:rPr>
            </a:br>
            <a:r>
              <a:rPr lang="en-GB" sz="2400" dirty="0"/>
              <a:t/>
            </a:r>
            <a:br>
              <a:rPr lang="en-GB" sz="2400" dirty="0"/>
            </a:br>
            <a:endParaRPr lang="en-GB" sz="2400" dirty="0" smtClean="0"/>
          </a:p>
        </p:txBody>
      </p:sp>
    </p:spTree>
    <p:extLst>
      <p:ext uri="{BB962C8B-B14F-4D97-AF65-F5344CB8AC3E}">
        <p14:creationId xmlns:p14="http://schemas.microsoft.com/office/powerpoint/2010/main" val="28234965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Images</a:t>
            </a:r>
          </a:p>
        </p:txBody>
      </p:sp>
      <p:sp>
        <p:nvSpPr>
          <p:cNvPr id="3" name="Content Placeholder 2"/>
          <p:cNvSpPr>
            <a:spLocks noGrp="1"/>
          </p:cNvSpPr>
          <p:nvPr>
            <p:ph idx="1"/>
          </p:nvPr>
        </p:nvSpPr>
        <p:spPr/>
        <p:txBody>
          <a:bodyPr>
            <a:normAutofit lnSpcReduction="10000"/>
          </a:bodyPr>
          <a:lstStyle/>
          <a:p>
            <a:pPr marL="274320" lvl="1" indent="-274320">
              <a:buClr>
                <a:schemeClr val="tx2"/>
              </a:buClr>
              <a:buSzPct val="95000"/>
            </a:pPr>
            <a:r>
              <a:rPr lang="en-GB" dirty="0" smtClean="0"/>
              <a:t>Basic Syntax:</a:t>
            </a:r>
            <a:br>
              <a:rPr lang="en-GB" dirty="0" smtClean="0"/>
            </a:br>
            <a:r>
              <a:rPr lang="en-GB" dirty="0">
                <a:latin typeface="Consolas" panose="020B0609020204030204" pitchFamily="49" charset="0"/>
                <a:cs typeface="Consolas" panose="020B0609020204030204" pitchFamily="49" charset="0"/>
              </a:rPr>
              <a:t>&lt;</a:t>
            </a:r>
            <a:r>
              <a:rPr lang="en-GB" dirty="0" err="1">
                <a:latin typeface="Consolas" panose="020B0609020204030204" pitchFamily="49" charset="0"/>
                <a:cs typeface="Consolas" panose="020B0609020204030204" pitchFamily="49" charset="0"/>
              </a:rPr>
              <a:t>img</a:t>
            </a: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src</a:t>
            </a:r>
            <a:r>
              <a:rPr lang="en-GB" dirty="0">
                <a:latin typeface="Consolas" panose="020B0609020204030204" pitchFamily="49" charset="0"/>
                <a:cs typeface="Consolas" panose="020B0609020204030204" pitchFamily="49" charset="0"/>
              </a:rPr>
              <a:t>="</a:t>
            </a:r>
            <a:r>
              <a:rPr lang="en-GB" i="1" dirty="0" err="1">
                <a:latin typeface="Consolas" panose="020B0609020204030204" pitchFamily="49" charset="0"/>
                <a:cs typeface="Consolas" panose="020B0609020204030204" pitchFamily="49" charset="0"/>
              </a:rPr>
              <a:t>url</a:t>
            </a:r>
            <a:r>
              <a:rPr lang="en-GB" dirty="0">
                <a:latin typeface="Consolas" panose="020B0609020204030204" pitchFamily="49" charset="0"/>
                <a:cs typeface="Consolas" panose="020B0609020204030204" pitchFamily="49" charset="0"/>
              </a:rPr>
              <a:t>" alt="</a:t>
            </a:r>
            <a:r>
              <a:rPr lang="en-GB" i="1" dirty="0" err="1">
                <a:latin typeface="Consolas" panose="020B0609020204030204" pitchFamily="49" charset="0"/>
                <a:cs typeface="Consolas" panose="020B0609020204030204" pitchFamily="49" charset="0"/>
              </a:rPr>
              <a:t>some_text</a:t>
            </a:r>
            <a:r>
              <a:rPr lang="en-GB" dirty="0" smtClean="0">
                <a:latin typeface="Consolas" panose="020B0609020204030204" pitchFamily="49" charset="0"/>
                <a:cs typeface="Consolas" panose="020B0609020204030204" pitchFamily="49" charset="0"/>
              </a:rPr>
              <a:t>"&gt;</a:t>
            </a:r>
            <a:br>
              <a:rPr lang="en-GB" dirty="0" smtClean="0">
                <a:latin typeface="Consolas" panose="020B0609020204030204" pitchFamily="49" charset="0"/>
                <a:cs typeface="Consolas" panose="020B0609020204030204" pitchFamily="49" charset="0"/>
              </a:rPr>
            </a:br>
            <a:r>
              <a:rPr lang="en-GB" dirty="0" err="1" smtClean="0"/>
              <a:t>src</a:t>
            </a:r>
            <a:r>
              <a:rPr lang="en-GB" dirty="0" smtClean="0"/>
              <a:t> is the source of the image – what you want to display.</a:t>
            </a:r>
            <a:br>
              <a:rPr lang="en-GB" dirty="0" smtClean="0"/>
            </a:br>
            <a:r>
              <a:rPr lang="en-GB" dirty="0" smtClean="0"/>
              <a:t>alt is the alternative text, text describing the image. It is used by screen readers for the visually impaired, it is also thought to be used by google to determine what the image is – helping indexing.</a:t>
            </a:r>
            <a:endParaRPr lang="en-GB" dirty="0"/>
          </a:p>
          <a:p>
            <a:pPr marL="274320" lvl="1" indent="-274320">
              <a:buClr>
                <a:schemeClr val="tx2"/>
              </a:buClr>
              <a:buSzPct val="95000"/>
            </a:pPr>
            <a:r>
              <a:rPr lang="en-GB" dirty="0" smtClean="0"/>
              <a:t>Good practise to set height and width attributes – supposedly speeds up page rendering.</a:t>
            </a:r>
          </a:p>
          <a:p>
            <a:pPr marL="274320" lvl="1" indent="-274320">
              <a:buClr>
                <a:schemeClr val="tx2"/>
              </a:buClr>
              <a:buSzPct val="95000"/>
            </a:pPr>
            <a:r>
              <a:rPr lang="en-GB" dirty="0" smtClean="0"/>
              <a:t>Need to be careful of image size – using a massive image for a “thumbnail” will make the your browser cry at the download time – same goes for </a:t>
            </a:r>
            <a:r>
              <a:rPr lang="en-GB" i="1" dirty="0" smtClean="0"/>
              <a:t>lots </a:t>
            </a:r>
            <a:r>
              <a:rPr lang="en-GB" dirty="0" smtClean="0"/>
              <a:t>of images.</a:t>
            </a:r>
            <a:endParaRPr lang="en-GB" i="1" dirty="0"/>
          </a:p>
          <a:p>
            <a:endParaRPr lang="en-GB" dirty="0"/>
          </a:p>
        </p:txBody>
      </p:sp>
    </p:spTree>
    <p:extLst>
      <p:ext uri="{BB962C8B-B14F-4D97-AF65-F5344CB8AC3E}">
        <p14:creationId xmlns:p14="http://schemas.microsoft.com/office/powerpoint/2010/main" val="2673695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How do Individual Pages Work?</a:t>
            </a:r>
            <a:endParaRPr lang="en-GB" dirty="0"/>
          </a:p>
        </p:txBody>
      </p:sp>
      <p:sp>
        <p:nvSpPr>
          <p:cNvPr id="3" name="Content Placeholder 2"/>
          <p:cNvSpPr>
            <a:spLocks noGrp="1"/>
          </p:cNvSpPr>
          <p:nvPr>
            <p:ph idx="1"/>
          </p:nvPr>
        </p:nvSpPr>
        <p:spPr/>
        <p:txBody>
          <a:bodyPr>
            <a:normAutofit lnSpcReduction="10000"/>
          </a:bodyPr>
          <a:lstStyle/>
          <a:p>
            <a:r>
              <a:rPr lang="en-GB" dirty="0" smtClean="0"/>
              <a:t>Content is defined in a </a:t>
            </a:r>
            <a:r>
              <a:rPr lang="en-GB" dirty="0" err="1" smtClean="0"/>
              <a:t>markup</a:t>
            </a:r>
            <a:r>
              <a:rPr lang="en-GB" dirty="0" smtClean="0"/>
              <a:t> language called </a:t>
            </a:r>
            <a:r>
              <a:rPr lang="en-GB" b="1" dirty="0" smtClean="0"/>
              <a:t>HTML</a:t>
            </a:r>
            <a:r>
              <a:rPr lang="en-GB" dirty="0" smtClean="0"/>
              <a:t> – HTML should be about the document, not how it is displayed (as much as possible)</a:t>
            </a:r>
          </a:p>
          <a:p>
            <a:r>
              <a:rPr lang="en-GB" dirty="0" smtClean="0"/>
              <a:t>Formatting is achieved via styling, some styling can be done in the HTML itself, but it is preferable to have the style in a separate document. </a:t>
            </a:r>
            <a:r>
              <a:rPr lang="en-GB" b="1" dirty="0" smtClean="0"/>
              <a:t>CSS </a:t>
            </a:r>
            <a:r>
              <a:rPr lang="en-GB" dirty="0" smtClean="0"/>
              <a:t>is used to achieve this – Cascading Style Sheets.</a:t>
            </a:r>
          </a:p>
          <a:p>
            <a:r>
              <a:rPr lang="en-GB" dirty="0" smtClean="0"/>
              <a:t>If you want the page to do anything internally (e.g. hide or show something you need to use </a:t>
            </a:r>
            <a:r>
              <a:rPr lang="en-GB" b="1" dirty="0" smtClean="0"/>
              <a:t>JavaScript</a:t>
            </a:r>
            <a:r>
              <a:rPr lang="en-GB" dirty="0" smtClean="0"/>
              <a:t>. Like CSS it can be internal to the page, but a separate file is preferred</a:t>
            </a:r>
          </a:p>
          <a:p>
            <a:endParaRPr lang="en-GB" b="1" dirty="0"/>
          </a:p>
        </p:txBody>
      </p:sp>
    </p:spTree>
    <p:extLst>
      <p:ext uri="{BB962C8B-B14F-4D97-AF65-F5344CB8AC3E}">
        <p14:creationId xmlns:p14="http://schemas.microsoft.com/office/powerpoint/2010/main" val="27233671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Main Exercise</a:t>
            </a:r>
            <a:endParaRPr lang="en-GB" dirty="0"/>
          </a:p>
        </p:txBody>
      </p:sp>
      <p:sp>
        <p:nvSpPr>
          <p:cNvPr id="5" name="Content Placeholder 4"/>
          <p:cNvSpPr>
            <a:spLocks noGrp="1"/>
          </p:cNvSpPr>
          <p:nvPr>
            <p:ph idx="1"/>
          </p:nvPr>
        </p:nvSpPr>
        <p:spPr>
          <a:xfrm>
            <a:off x="457200" y="1935480"/>
            <a:ext cx="3250704" cy="4389120"/>
          </a:xfrm>
        </p:spPr>
        <p:txBody>
          <a:bodyPr/>
          <a:lstStyle/>
          <a:p>
            <a:r>
              <a:rPr lang="en-GB" dirty="0" smtClean="0"/>
              <a:t>Going to create a mock-up for a spoof news web page – “The Hendon Herald”</a:t>
            </a:r>
          </a:p>
          <a:p>
            <a:r>
              <a:rPr lang="en-GB" dirty="0" smtClean="0"/>
              <a:t>Not going to worry too much about the styling at first – just content.</a:t>
            </a:r>
            <a:endParaRPr lang="en-GB"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1694723"/>
            <a:ext cx="3760467" cy="4075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6748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Main Exercise</a:t>
            </a:r>
            <a:endParaRPr lang="en-GB" dirty="0"/>
          </a:p>
        </p:txBody>
      </p:sp>
      <p:sp>
        <p:nvSpPr>
          <p:cNvPr id="5" name="Content Placeholder 4"/>
          <p:cNvSpPr>
            <a:spLocks noGrp="1"/>
          </p:cNvSpPr>
          <p:nvPr>
            <p:ph idx="1"/>
          </p:nvPr>
        </p:nvSpPr>
        <p:spPr>
          <a:xfrm>
            <a:off x="457200" y="1935480"/>
            <a:ext cx="8147248" cy="4389120"/>
          </a:xfrm>
        </p:spPr>
        <p:txBody>
          <a:bodyPr>
            <a:normAutofit fontScale="92500" lnSpcReduction="10000"/>
          </a:bodyPr>
          <a:lstStyle/>
          <a:p>
            <a:r>
              <a:rPr lang="en-GB" dirty="0" smtClean="0"/>
              <a:t>Create a new empty web project in Visual Studio.</a:t>
            </a:r>
          </a:p>
          <a:p>
            <a:r>
              <a:rPr lang="en-GB" dirty="0" smtClean="0"/>
              <a:t>Add an new blank html page:</a:t>
            </a:r>
          </a:p>
          <a:p>
            <a:pPr lvl="1"/>
            <a:r>
              <a:rPr lang="en-GB" dirty="0" smtClean="0"/>
              <a:t>Add the logo.</a:t>
            </a:r>
          </a:p>
          <a:p>
            <a:pPr lvl="1"/>
            <a:r>
              <a:rPr lang="en-GB" dirty="0" smtClean="0"/>
              <a:t>Add the title “The </a:t>
            </a:r>
            <a:r>
              <a:rPr lang="en-GB" dirty="0"/>
              <a:t>Hendon Herald - Sunderland's Premier News </a:t>
            </a:r>
            <a:r>
              <a:rPr lang="en-GB" dirty="0" smtClean="0"/>
              <a:t>Sauce” </a:t>
            </a:r>
          </a:p>
          <a:p>
            <a:pPr lvl="1"/>
            <a:r>
              <a:rPr lang="en-GB" dirty="0" smtClean="0"/>
              <a:t>Create a level 1 header for the paper title – “The Hendon Herald”</a:t>
            </a:r>
          </a:p>
          <a:p>
            <a:pPr lvl="1"/>
            <a:r>
              <a:rPr lang="en-GB" dirty="0"/>
              <a:t>Create a level 2 header for the first article “Spectral Figure Found In Mowbray Park”, </a:t>
            </a:r>
            <a:r>
              <a:rPr lang="en-GB" dirty="0" smtClean="0"/>
              <a:t>and a third level one for “Spirit </a:t>
            </a:r>
            <a:r>
              <a:rPr lang="en-GB" dirty="0"/>
              <a:t>Eyes </a:t>
            </a:r>
            <a:r>
              <a:rPr lang="en-GB" dirty="0" smtClean="0"/>
              <a:t>Cannon”</a:t>
            </a:r>
            <a:endParaRPr lang="en-GB" dirty="0"/>
          </a:p>
          <a:p>
            <a:pPr lvl="1"/>
            <a:r>
              <a:rPr lang="en-GB" dirty="0" smtClean="0"/>
              <a:t>Add the image and text – don’t forget to mark up the paragraphs properly.</a:t>
            </a:r>
            <a:endParaRPr lang="en-GB" dirty="0"/>
          </a:p>
          <a:p>
            <a:pPr lvl="1"/>
            <a:endParaRPr lang="en-GB" dirty="0" smtClean="0"/>
          </a:p>
          <a:p>
            <a:pPr lvl="1"/>
            <a:endParaRPr lang="en-GB" dirty="0"/>
          </a:p>
        </p:txBody>
      </p:sp>
      <p:sp>
        <p:nvSpPr>
          <p:cNvPr id="2" name="Rectangle 1"/>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 tIns="31740" rIns="4761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Courier New" pitchFamily="49" charset="0"/>
                <a:cs typeface="Arial" pitchFamily="34" charset="0"/>
              </a:rPr>
              <a:t>hubot translate me from &lt;source&gt; into &lt;target&gt; &lt;phrase&gt;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62782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Main Exercise</a:t>
            </a:r>
            <a:endParaRPr lang="en-GB" dirty="0"/>
          </a:p>
        </p:txBody>
      </p:sp>
      <p:sp>
        <p:nvSpPr>
          <p:cNvPr id="5" name="Content Placeholder 4"/>
          <p:cNvSpPr>
            <a:spLocks noGrp="1"/>
          </p:cNvSpPr>
          <p:nvPr>
            <p:ph idx="1"/>
          </p:nvPr>
        </p:nvSpPr>
        <p:spPr>
          <a:xfrm>
            <a:off x="457200" y="1935480"/>
            <a:ext cx="8147248" cy="4389120"/>
          </a:xfrm>
        </p:spPr>
        <p:txBody>
          <a:bodyPr>
            <a:normAutofit/>
          </a:bodyPr>
          <a:lstStyle/>
          <a:p>
            <a:r>
              <a:rPr lang="en-GB" dirty="0" smtClean="0"/>
              <a:t>Rinse and repeat for “</a:t>
            </a:r>
            <a:r>
              <a:rPr lang="en-GB" dirty="0" err="1" smtClean="0"/>
              <a:t>Blandford</a:t>
            </a:r>
            <a:r>
              <a:rPr lang="en-GB" dirty="0" smtClean="0"/>
              <a:t> Street found Wonky” article.</a:t>
            </a:r>
          </a:p>
          <a:p>
            <a:r>
              <a:rPr lang="en-GB" dirty="0" smtClean="0"/>
              <a:t>Don’t bother with the third article – we’ll add it later.</a:t>
            </a:r>
          </a:p>
          <a:p>
            <a:r>
              <a:rPr lang="en-GB" dirty="0" smtClean="0"/>
              <a:t>Add titles and alts to the images, something that makes sense to you.</a:t>
            </a:r>
            <a:endParaRPr lang="en-GB" dirty="0"/>
          </a:p>
          <a:p>
            <a:pPr lvl="1"/>
            <a:endParaRPr lang="en-GB" dirty="0" smtClean="0"/>
          </a:p>
          <a:p>
            <a:pPr lvl="1"/>
            <a:endParaRPr lang="en-GB" dirty="0"/>
          </a:p>
        </p:txBody>
      </p:sp>
      <p:sp>
        <p:nvSpPr>
          <p:cNvPr id="2" name="Rectangle 1"/>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 tIns="31740" rIns="4761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Courier New" pitchFamily="49" charset="0"/>
                <a:cs typeface="Arial" pitchFamily="34" charset="0"/>
              </a:rPr>
              <a:t>hubot translate me from &lt;source&gt; into &lt;target&gt; &lt;phrase&gt;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133229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Main Exercise</a:t>
            </a:r>
            <a:endParaRPr lang="en-GB" dirty="0"/>
          </a:p>
        </p:txBody>
      </p:sp>
      <p:sp>
        <p:nvSpPr>
          <p:cNvPr id="5" name="Content Placeholder 4"/>
          <p:cNvSpPr>
            <a:spLocks noGrp="1"/>
          </p:cNvSpPr>
          <p:nvPr>
            <p:ph idx="1"/>
          </p:nvPr>
        </p:nvSpPr>
        <p:spPr>
          <a:xfrm>
            <a:off x="457200" y="1935480"/>
            <a:ext cx="3394720" cy="4389120"/>
          </a:xfrm>
        </p:spPr>
        <p:txBody>
          <a:bodyPr>
            <a:normAutofit/>
          </a:bodyPr>
          <a:lstStyle/>
          <a:p>
            <a:pPr marL="27432" indent="0">
              <a:buNone/>
            </a:pPr>
            <a:r>
              <a:rPr lang="en-GB" dirty="0" smtClean="0"/>
              <a:t>Your page should look like the left – we’re going to do the styling later.</a:t>
            </a:r>
            <a:endParaRPr lang="en-GB"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1841782"/>
            <a:ext cx="4536504" cy="441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3754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Pro Tip Extraordinaire</a:t>
            </a:r>
            <a:endParaRPr lang="en-GB" dirty="0"/>
          </a:p>
        </p:txBody>
      </p:sp>
      <p:sp>
        <p:nvSpPr>
          <p:cNvPr id="5" name="Content Placeholder 4"/>
          <p:cNvSpPr>
            <a:spLocks noGrp="1"/>
          </p:cNvSpPr>
          <p:nvPr>
            <p:ph idx="1"/>
          </p:nvPr>
        </p:nvSpPr>
        <p:spPr>
          <a:xfrm>
            <a:off x="457200" y="1935480"/>
            <a:ext cx="4690864" cy="2573640"/>
          </a:xfrm>
        </p:spPr>
        <p:txBody>
          <a:bodyPr>
            <a:normAutofit lnSpcReduction="10000"/>
          </a:bodyPr>
          <a:lstStyle/>
          <a:p>
            <a:pPr marL="0" indent="0">
              <a:buNone/>
            </a:pPr>
            <a:r>
              <a:rPr lang="en-GB" dirty="0" smtClean="0"/>
              <a:t>Organise your work properly</a:t>
            </a:r>
          </a:p>
          <a:p>
            <a:r>
              <a:rPr lang="en-GB" sz="2400" dirty="0" smtClean="0"/>
              <a:t>Get in the habit now!</a:t>
            </a:r>
          </a:p>
          <a:p>
            <a:r>
              <a:rPr lang="en-GB" sz="2400" dirty="0" smtClean="0"/>
              <a:t>Folders for images, </a:t>
            </a:r>
            <a:r>
              <a:rPr lang="en-GB" sz="2400" dirty="0" err="1" smtClean="0"/>
              <a:t>css</a:t>
            </a:r>
            <a:r>
              <a:rPr lang="en-GB" sz="2400" dirty="0" smtClean="0"/>
              <a:t> and JavaScript</a:t>
            </a:r>
          </a:p>
          <a:p>
            <a:r>
              <a:rPr lang="en-GB" sz="2400" dirty="0" smtClean="0"/>
              <a:t>Proper names for things</a:t>
            </a:r>
          </a:p>
          <a:p>
            <a:r>
              <a:rPr lang="en-GB" sz="2400" dirty="0" smtClean="0"/>
              <a:t>Code formatting and layout</a:t>
            </a:r>
          </a:p>
        </p:txBody>
      </p:sp>
      <p:pic>
        <p:nvPicPr>
          <p:cNvPr id="3074" name="Picture 2" descr="https://i.imgflip.com/bav7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060848"/>
            <a:ext cx="3551634" cy="21019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3060" y="4334232"/>
            <a:ext cx="8520186" cy="2246769"/>
          </a:xfrm>
          <a:prstGeom prst="rect">
            <a:avLst/>
          </a:prstGeom>
          <a:noFill/>
        </p:spPr>
        <p:txBody>
          <a:bodyPr wrap="square" rtlCol="0">
            <a:spAutoFit/>
          </a:bodyPr>
          <a:lstStyle/>
          <a:p>
            <a:r>
              <a:rPr lang="en-GB" sz="2800" dirty="0"/>
              <a:t>It </a:t>
            </a:r>
            <a:r>
              <a:rPr lang="en-GB" sz="2800" b="1" dirty="0"/>
              <a:t>will</a:t>
            </a:r>
            <a:r>
              <a:rPr lang="en-GB" sz="2800" dirty="0"/>
              <a:t> save you work – </a:t>
            </a:r>
            <a:r>
              <a:rPr lang="en-GB" sz="2800" dirty="0" smtClean="0"/>
              <a:t>you will be able to find problems more easily. Others </a:t>
            </a:r>
            <a:r>
              <a:rPr lang="en-GB" sz="2800" dirty="0" err="1" smtClean="0"/>
              <a:t>devs</a:t>
            </a:r>
            <a:r>
              <a:rPr lang="en-GB" sz="2800" dirty="0" smtClean="0"/>
              <a:t> will be able to maintain your code better. This is so important we code review to maintain quality, this is the most basic check.</a:t>
            </a:r>
            <a:endParaRPr lang="en-GB" dirty="0"/>
          </a:p>
        </p:txBody>
      </p:sp>
    </p:spTree>
    <p:extLst>
      <p:ext uri="{BB962C8B-B14F-4D97-AF65-F5344CB8AC3E}">
        <p14:creationId xmlns:p14="http://schemas.microsoft.com/office/powerpoint/2010/main" val="16537073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Lists</a:t>
            </a:r>
          </a:p>
        </p:txBody>
      </p:sp>
      <p:sp>
        <p:nvSpPr>
          <p:cNvPr id="3" name="Content Placeholder 2"/>
          <p:cNvSpPr>
            <a:spLocks noGrp="1"/>
          </p:cNvSpPr>
          <p:nvPr>
            <p:ph idx="1"/>
          </p:nvPr>
        </p:nvSpPr>
        <p:spPr/>
        <p:txBody>
          <a:bodyPr/>
          <a:lstStyle/>
          <a:p>
            <a:r>
              <a:rPr lang="en-GB" dirty="0" smtClean="0"/>
              <a:t>Used to display, </a:t>
            </a:r>
            <a:r>
              <a:rPr lang="en-GB" dirty="0" err="1" smtClean="0"/>
              <a:t>erm</a:t>
            </a:r>
            <a:r>
              <a:rPr lang="en-GB" dirty="0" smtClean="0"/>
              <a:t> lists</a:t>
            </a:r>
          </a:p>
          <a:p>
            <a:r>
              <a:rPr lang="en-GB" dirty="0" smtClean="0"/>
              <a:t>Two main varieties: </a:t>
            </a:r>
            <a:r>
              <a:rPr lang="en-GB" dirty="0">
                <a:latin typeface="Consolas" panose="020B0609020204030204" pitchFamily="49" charset="0"/>
                <a:cs typeface="Consolas" panose="020B0609020204030204" pitchFamily="49" charset="0"/>
              </a:rPr>
              <a:t>&lt;</a:t>
            </a:r>
            <a:r>
              <a:rPr lang="en-GB" dirty="0" err="1">
                <a:latin typeface="Consolas" panose="020B0609020204030204" pitchFamily="49" charset="0"/>
                <a:cs typeface="Consolas" panose="020B0609020204030204" pitchFamily="49" charset="0"/>
              </a:rPr>
              <a:t>ul</a:t>
            </a:r>
            <a:r>
              <a:rPr lang="en-GB" dirty="0">
                <a:latin typeface="Consolas" panose="020B0609020204030204" pitchFamily="49" charset="0"/>
                <a:cs typeface="Consolas" panose="020B0609020204030204" pitchFamily="49" charset="0"/>
              </a:rPr>
              <a:t>&gt; </a:t>
            </a:r>
            <a:r>
              <a:rPr lang="en-GB" dirty="0" smtClean="0"/>
              <a:t>- </a:t>
            </a:r>
            <a:r>
              <a:rPr lang="en-GB" dirty="0" err="1" smtClean="0"/>
              <a:t>unorded</a:t>
            </a:r>
            <a:r>
              <a:rPr lang="en-GB" dirty="0" smtClean="0"/>
              <a:t> list and </a:t>
            </a:r>
            <a:r>
              <a:rPr lang="en-GB" dirty="0">
                <a:latin typeface="Consolas" panose="020B0609020204030204" pitchFamily="49" charset="0"/>
                <a:cs typeface="Consolas" panose="020B0609020204030204" pitchFamily="49" charset="0"/>
              </a:rPr>
              <a:t>&lt;</a:t>
            </a:r>
            <a:r>
              <a:rPr lang="en-GB" dirty="0" err="1">
                <a:latin typeface="Consolas" panose="020B0609020204030204" pitchFamily="49" charset="0"/>
                <a:cs typeface="Consolas" panose="020B0609020204030204" pitchFamily="49" charset="0"/>
              </a:rPr>
              <a:t>ol</a:t>
            </a:r>
            <a:r>
              <a:rPr lang="en-GB" dirty="0">
                <a:latin typeface="Consolas" panose="020B0609020204030204" pitchFamily="49" charset="0"/>
                <a:cs typeface="Consolas" panose="020B0609020204030204" pitchFamily="49" charset="0"/>
              </a:rPr>
              <a:t>&gt; </a:t>
            </a:r>
            <a:r>
              <a:rPr lang="en-GB" dirty="0" smtClean="0"/>
              <a:t>- ordered list.</a:t>
            </a:r>
          </a:p>
          <a:p>
            <a:r>
              <a:rPr lang="en-GB" dirty="0" smtClean="0"/>
              <a:t>Between the </a:t>
            </a:r>
            <a:r>
              <a:rPr lang="en-GB" dirty="0">
                <a:latin typeface="Consolas" panose="020B0609020204030204" pitchFamily="49" charset="0"/>
                <a:cs typeface="Consolas" panose="020B0609020204030204" pitchFamily="49" charset="0"/>
              </a:rPr>
              <a:t>&lt;</a:t>
            </a:r>
            <a:r>
              <a:rPr lang="en-GB" dirty="0" err="1">
                <a:latin typeface="Consolas" panose="020B0609020204030204" pitchFamily="49" charset="0"/>
                <a:cs typeface="Consolas" panose="020B0609020204030204" pitchFamily="49" charset="0"/>
              </a:rPr>
              <a:t>ul</a:t>
            </a:r>
            <a:r>
              <a:rPr lang="en-GB" dirty="0">
                <a:latin typeface="Consolas" panose="020B0609020204030204" pitchFamily="49" charset="0"/>
                <a:cs typeface="Consolas" panose="020B0609020204030204" pitchFamily="49" charset="0"/>
              </a:rPr>
              <a:t>&gt;&lt;/</a:t>
            </a:r>
            <a:r>
              <a:rPr lang="en-GB" dirty="0" err="1">
                <a:latin typeface="Consolas" panose="020B0609020204030204" pitchFamily="49" charset="0"/>
                <a:cs typeface="Consolas" panose="020B0609020204030204" pitchFamily="49" charset="0"/>
              </a:rPr>
              <a:t>ul</a:t>
            </a:r>
            <a:r>
              <a:rPr lang="en-GB" dirty="0">
                <a:latin typeface="Consolas" panose="020B0609020204030204" pitchFamily="49" charset="0"/>
                <a:cs typeface="Consolas" panose="020B0609020204030204" pitchFamily="49" charset="0"/>
              </a:rPr>
              <a:t>&gt; &lt;</a:t>
            </a:r>
            <a:r>
              <a:rPr lang="en-GB" dirty="0" err="1">
                <a:latin typeface="Consolas" panose="020B0609020204030204" pitchFamily="49" charset="0"/>
                <a:cs typeface="Consolas" panose="020B0609020204030204" pitchFamily="49" charset="0"/>
              </a:rPr>
              <a:t>ol</a:t>
            </a:r>
            <a:r>
              <a:rPr lang="en-GB" dirty="0">
                <a:latin typeface="Consolas" panose="020B0609020204030204" pitchFamily="49" charset="0"/>
                <a:cs typeface="Consolas" panose="020B0609020204030204" pitchFamily="49" charset="0"/>
              </a:rPr>
              <a:t>&gt;&lt;/</a:t>
            </a:r>
            <a:r>
              <a:rPr lang="en-GB" dirty="0" err="1">
                <a:latin typeface="Consolas" panose="020B0609020204030204" pitchFamily="49" charset="0"/>
                <a:cs typeface="Consolas" panose="020B0609020204030204" pitchFamily="49" charset="0"/>
              </a:rPr>
              <a:t>ol</a:t>
            </a:r>
            <a:r>
              <a:rPr lang="en-GB" dirty="0">
                <a:latin typeface="Consolas" panose="020B0609020204030204" pitchFamily="49" charset="0"/>
                <a:cs typeface="Consolas" panose="020B0609020204030204" pitchFamily="49" charset="0"/>
              </a:rPr>
              <a:t>&gt; </a:t>
            </a:r>
            <a:r>
              <a:rPr lang="en-GB" dirty="0" smtClean="0"/>
              <a:t>tags we can nest list items - </a:t>
            </a:r>
            <a:r>
              <a:rPr lang="en-GB" dirty="0">
                <a:latin typeface="Consolas" panose="020B0609020204030204" pitchFamily="49" charset="0"/>
                <a:cs typeface="Consolas" panose="020B0609020204030204" pitchFamily="49" charset="0"/>
              </a:rPr>
              <a:t>&lt;li&gt; </a:t>
            </a:r>
            <a:r>
              <a:rPr lang="en-GB" dirty="0" smtClean="0"/>
              <a:t>, e.g.</a:t>
            </a:r>
            <a:r>
              <a:rPr lang="en-GB" dirty="0"/>
              <a:t/>
            </a:r>
            <a:br>
              <a:rPr lang="en-GB" dirty="0"/>
            </a:br>
            <a:r>
              <a:rPr lang="en-GB" dirty="0" smtClean="0">
                <a:latin typeface="Consolas" panose="020B0609020204030204" pitchFamily="49" charset="0"/>
                <a:cs typeface="Consolas" panose="020B0609020204030204" pitchFamily="49" charset="0"/>
              </a:rPr>
              <a:t>&lt;</a:t>
            </a:r>
            <a:r>
              <a:rPr lang="en-GB" dirty="0" err="1">
                <a:latin typeface="Consolas" panose="020B0609020204030204" pitchFamily="49" charset="0"/>
                <a:cs typeface="Consolas" panose="020B0609020204030204" pitchFamily="49" charset="0"/>
              </a:rPr>
              <a:t>o</a:t>
            </a:r>
            <a:r>
              <a:rPr lang="en-GB" dirty="0" err="1" smtClean="0">
                <a:latin typeface="Consolas" panose="020B0609020204030204" pitchFamily="49" charset="0"/>
                <a:cs typeface="Consolas" panose="020B0609020204030204" pitchFamily="49" charset="0"/>
              </a:rPr>
              <a:t>l</a:t>
            </a:r>
            <a:r>
              <a:rPr lang="en-GB" dirty="0" smtClean="0">
                <a:latin typeface="Consolas" panose="020B0609020204030204" pitchFamily="49" charset="0"/>
                <a:cs typeface="Consolas" panose="020B0609020204030204" pitchFamily="49" charset="0"/>
              </a:rPr>
              <a:t>&gt;</a:t>
            </a:r>
            <a:br>
              <a:rPr lang="en-GB" dirty="0" smtClean="0">
                <a:latin typeface="Consolas" panose="020B0609020204030204" pitchFamily="49" charset="0"/>
                <a:cs typeface="Consolas" panose="020B0609020204030204" pitchFamily="49" charset="0"/>
              </a:rPr>
            </a:br>
            <a:r>
              <a:rPr lang="en-GB" dirty="0" smtClean="0">
                <a:latin typeface="Consolas" panose="020B0609020204030204" pitchFamily="49" charset="0"/>
                <a:cs typeface="Consolas" panose="020B0609020204030204" pitchFamily="49" charset="0"/>
              </a:rPr>
              <a:t>    &lt;li&gt;First List Item&lt;li&gt;</a:t>
            </a:r>
            <a:br>
              <a:rPr lang="en-GB" dirty="0" smtClean="0">
                <a:latin typeface="Consolas" panose="020B0609020204030204" pitchFamily="49" charset="0"/>
                <a:cs typeface="Consolas" panose="020B0609020204030204" pitchFamily="49" charset="0"/>
              </a:rPr>
            </a:br>
            <a:r>
              <a:rPr lang="en-GB" dirty="0" smtClean="0">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&lt;</a:t>
            </a:r>
            <a:r>
              <a:rPr lang="en-GB" dirty="0" smtClean="0">
                <a:latin typeface="Consolas" panose="020B0609020204030204" pitchFamily="49" charset="0"/>
                <a:cs typeface="Consolas" panose="020B0609020204030204" pitchFamily="49" charset="0"/>
              </a:rPr>
              <a:t>li&gt;Second </a:t>
            </a:r>
            <a:r>
              <a:rPr lang="en-GB" dirty="0">
                <a:latin typeface="Consolas" panose="020B0609020204030204" pitchFamily="49" charset="0"/>
                <a:cs typeface="Consolas" panose="020B0609020204030204" pitchFamily="49" charset="0"/>
              </a:rPr>
              <a:t>List </a:t>
            </a:r>
            <a:r>
              <a:rPr lang="en-GB" dirty="0" smtClean="0">
                <a:latin typeface="Consolas" panose="020B0609020204030204" pitchFamily="49" charset="0"/>
                <a:cs typeface="Consolas" panose="020B0609020204030204" pitchFamily="49" charset="0"/>
              </a:rPr>
              <a:t>Item&lt;li&gt;</a:t>
            </a:r>
            <a:r>
              <a:rPr lang="en-GB" dirty="0">
                <a:latin typeface="Consolas" panose="020B0609020204030204" pitchFamily="49" charset="0"/>
                <a:cs typeface="Consolas" panose="020B0609020204030204" pitchFamily="49" charset="0"/>
              </a:rPr>
              <a:t/>
            </a:r>
            <a:br>
              <a:rPr lang="en-GB" dirty="0">
                <a:latin typeface="Consolas" panose="020B0609020204030204" pitchFamily="49" charset="0"/>
                <a:cs typeface="Consolas" panose="020B0609020204030204" pitchFamily="49" charset="0"/>
              </a:rPr>
            </a:br>
            <a:r>
              <a:rPr lang="en-GB" dirty="0" smtClean="0">
                <a:latin typeface="Consolas" panose="020B0609020204030204" pitchFamily="49" charset="0"/>
                <a:cs typeface="Consolas" panose="020B0609020204030204" pitchFamily="49" charset="0"/>
              </a:rPr>
              <a:t>&lt;</a:t>
            </a:r>
            <a:r>
              <a:rPr lang="en-GB" dirty="0" err="1" smtClean="0">
                <a:latin typeface="Consolas" panose="020B0609020204030204" pitchFamily="49" charset="0"/>
                <a:cs typeface="Consolas" panose="020B0609020204030204" pitchFamily="49" charset="0"/>
              </a:rPr>
              <a:t>ol</a:t>
            </a:r>
            <a:r>
              <a:rPr lang="en-GB" dirty="0" smtClean="0">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0489177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Ordered Lists</a:t>
            </a:r>
            <a:endParaRPr lang="en-GB" dirty="0"/>
          </a:p>
        </p:txBody>
      </p:sp>
      <p:sp>
        <p:nvSpPr>
          <p:cNvPr id="3" name="Content Placeholder 2"/>
          <p:cNvSpPr>
            <a:spLocks noGrp="1"/>
          </p:cNvSpPr>
          <p:nvPr>
            <p:ph sz="half" idx="1"/>
          </p:nvPr>
        </p:nvSpPr>
        <p:spPr/>
        <p:txBody>
          <a:bodyPr>
            <a:normAutofit/>
          </a:bodyPr>
          <a:lstStyle/>
          <a:p>
            <a:pPr marL="0" indent="0">
              <a:buNone/>
            </a:pPr>
            <a:r>
              <a:rPr lang="en-GB" sz="1800" dirty="0" smtClean="0">
                <a:latin typeface="Consolas" panose="020B0609020204030204" pitchFamily="49" charset="0"/>
                <a:cs typeface="Consolas" panose="020B0609020204030204" pitchFamily="49" charset="0"/>
              </a:rPr>
              <a:t>&lt;</a:t>
            </a:r>
            <a:r>
              <a:rPr lang="en-GB" sz="1800" dirty="0" err="1">
                <a:latin typeface="Consolas" panose="020B0609020204030204" pitchFamily="49" charset="0"/>
                <a:cs typeface="Consolas" panose="020B0609020204030204" pitchFamily="49" charset="0"/>
              </a:rPr>
              <a:t>ol</a:t>
            </a:r>
            <a:r>
              <a:rPr lang="en-GB" sz="1800" dirty="0">
                <a:latin typeface="Consolas" panose="020B0609020204030204" pitchFamily="49" charset="0"/>
                <a:cs typeface="Consolas" panose="020B0609020204030204" pitchFamily="49" charset="0"/>
              </a:rPr>
              <a:t> </a:t>
            </a:r>
            <a:r>
              <a:rPr lang="en-GB" sz="1800" b="1" dirty="0" smtClean="0">
                <a:latin typeface="Consolas" panose="020B0609020204030204" pitchFamily="49" charset="0"/>
                <a:cs typeface="Consolas" panose="020B0609020204030204" pitchFamily="49" charset="0"/>
              </a:rPr>
              <a:t>reversed </a:t>
            </a:r>
            <a:r>
              <a:rPr lang="en-GB" sz="1800" b="1" dirty="0">
                <a:latin typeface="Consolas" panose="020B0609020204030204" pitchFamily="49" charset="0"/>
                <a:cs typeface="Consolas" panose="020B0609020204030204" pitchFamily="49" charset="0"/>
              </a:rPr>
              <a:t>start</a:t>
            </a:r>
            <a:r>
              <a:rPr lang="en-GB" sz="1800" b="1" dirty="0" smtClean="0">
                <a:latin typeface="Consolas" panose="020B0609020204030204" pitchFamily="49" charset="0"/>
                <a:cs typeface="Consolas" panose="020B0609020204030204" pitchFamily="49" charset="0"/>
              </a:rPr>
              <a:t>=“6" </a:t>
            </a:r>
            <a:r>
              <a:rPr lang="en-GB" sz="1800" b="1" dirty="0">
                <a:latin typeface="Consolas" panose="020B0609020204030204" pitchFamily="49" charset="0"/>
                <a:cs typeface="Consolas" panose="020B0609020204030204" pitchFamily="49" charset="0"/>
              </a:rPr>
              <a:t>type="A</a:t>
            </a:r>
            <a:r>
              <a:rPr lang="en-GB" sz="1800" b="1" dirty="0" smtClean="0">
                <a:latin typeface="Consolas" panose="020B0609020204030204" pitchFamily="49" charset="0"/>
                <a:cs typeface="Consolas" panose="020B0609020204030204" pitchFamily="49" charset="0"/>
              </a:rPr>
              <a:t>"</a:t>
            </a:r>
            <a:r>
              <a:rPr lang="en-GB" sz="1800" dirty="0" smtClean="0">
                <a:latin typeface="Consolas" panose="020B0609020204030204" pitchFamily="49" charset="0"/>
                <a:cs typeface="Consolas" panose="020B0609020204030204" pitchFamily="49" charset="0"/>
              </a:rPr>
              <a:t>&gt;</a:t>
            </a:r>
            <a:endParaRPr lang="en-GB" sz="1800" dirty="0">
              <a:latin typeface="Consolas" panose="020B0609020204030204" pitchFamily="49" charset="0"/>
              <a:cs typeface="Consolas" panose="020B0609020204030204" pitchFamily="49" charset="0"/>
            </a:endParaRPr>
          </a:p>
          <a:p>
            <a:pPr marL="0" indent="0">
              <a:buNone/>
            </a:pPr>
            <a:r>
              <a:rPr lang="en-GB" sz="1800" dirty="0" smtClean="0">
                <a:latin typeface="Consolas" panose="020B0609020204030204" pitchFamily="49" charset="0"/>
                <a:cs typeface="Consolas" panose="020B0609020204030204" pitchFamily="49" charset="0"/>
              </a:rPr>
              <a:t>    &lt;</a:t>
            </a:r>
            <a:r>
              <a:rPr lang="en-GB" sz="1800" dirty="0">
                <a:latin typeface="Consolas" panose="020B0609020204030204" pitchFamily="49" charset="0"/>
                <a:cs typeface="Consolas" panose="020B0609020204030204" pitchFamily="49" charset="0"/>
              </a:rPr>
              <a:t>li&gt;First List Item&lt;/li&gt;</a:t>
            </a:r>
          </a:p>
          <a:p>
            <a:pPr marL="0" indent="0">
              <a:buNone/>
            </a:pPr>
            <a:r>
              <a:rPr lang="en-GB" sz="1800" dirty="0" smtClean="0">
                <a:latin typeface="Consolas" panose="020B0609020204030204" pitchFamily="49" charset="0"/>
                <a:cs typeface="Consolas" panose="020B0609020204030204" pitchFamily="49" charset="0"/>
              </a:rPr>
              <a:t>    &lt;</a:t>
            </a:r>
            <a:r>
              <a:rPr lang="en-GB" sz="1800" dirty="0">
                <a:latin typeface="Consolas" panose="020B0609020204030204" pitchFamily="49" charset="0"/>
                <a:cs typeface="Consolas" panose="020B0609020204030204" pitchFamily="49" charset="0"/>
              </a:rPr>
              <a:t>li&gt;Second List Item&lt;/li&gt;</a:t>
            </a:r>
          </a:p>
          <a:p>
            <a:pPr marL="0" indent="0">
              <a:buNone/>
            </a:pPr>
            <a:r>
              <a:rPr lang="en-GB" sz="1800" dirty="0" smtClean="0">
                <a:latin typeface="Consolas" panose="020B0609020204030204" pitchFamily="49" charset="0"/>
                <a:cs typeface="Consolas" panose="020B0609020204030204" pitchFamily="49" charset="0"/>
              </a:rPr>
              <a:t>&lt;/</a:t>
            </a:r>
            <a:r>
              <a:rPr lang="en-GB" sz="1800" dirty="0" err="1">
                <a:latin typeface="Consolas" panose="020B0609020204030204" pitchFamily="49" charset="0"/>
                <a:cs typeface="Consolas" panose="020B0609020204030204" pitchFamily="49" charset="0"/>
              </a:rPr>
              <a:t>ol</a:t>
            </a:r>
            <a:r>
              <a:rPr lang="en-GB" sz="1800" dirty="0" smtClean="0">
                <a:latin typeface="Consolas" panose="020B0609020204030204" pitchFamily="49" charset="0"/>
                <a:cs typeface="Consolas" panose="020B0609020204030204" pitchFamily="49" charset="0"/>
              </a:rPr>
              <a:t>&gt;</a:t>
            </a:r>
          </a:p>
          <a:p>
            <a:r>
              <a:rPr lang="en-GB" dirty="0" smtClean="0"/>
              <a:t>Normally starts at 1.</a:t>
            </a:r>
          </a:p>
          <a:p>
            <a:r>
              <a:rPr lang="en-GB" dirty="0" smtClean="0"/>
              <a:t>Not reversed. </a:t>
            </a:r>
          </a:p>
          <a:p>
            <a:r>
              <a:rPr lang="en-GB" dirty="0" smtClean="0"/>
              <a:t>Numbers normally, but YMMV depending. </a:t>
            </a:r>
          </a:p>
          <a:p>
            <a:r>
              <a:rPr lang="en-GB" dirty="0" smtClean="0"/>
              <a:t>Reverse is HTML5</a:t>
            </a:r>
            <a:endParaRPr lang="en-GB" dirty="0"/>
          </a:p>
        </p:txBody>
      </p:sp>
      <p:pic>
        <p:nvPicPr>
          <p:cNvPr id="102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076056" y="1844824"/>
            <a:ext cx="2924583" cy="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39116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Unordered Lists</a:t>
            </a:r>
            <a:endParaRPr lang="en-GB" dirty="0"/>
          </a:p>
        </p:txBody>
      </p:sp>
      <p:sp>
        <p:nvSpPr>
          <p:cNvPr id="3" name="Content Placeholder 2"/>
          <p:cNvSpPr>
            <a:spLocks noGrp="1"/>
          </p:cNvSpPr>
          <p:nvPr>
            <p:ph sz="half" idx="1"/>
          </p:nvPr>
        </p:nvSpPr>
        <p:spPr/>
        <p:txBody>
          <a:bodyPr>
            <a:normAutofit/>
          </a:bodyPr>
          <a:lstStyle/>
          <a:p>
            <a:pPr marL="0" indent="0">
              <a:buNone/>
            </a:pPr>
            <a:r>
              <a:rPr lang="en-GB" sz="1800" dirty="0" smtClean="0">
                <a:latin typeface="Consolas" panose="020B0609020204030204" pitchFamily="49" charset="0"/>
                <a:cs typeface="Consolas" panose="020B0609020204030204" pitchFamily="49" charset="0"/>
              </a:rPr>
              <a:t>&lt;</a:t>
            </a:r>
            <a:r>
              <a:rPr lang="en-GB" sz="1800" dirty="0" err="1" smtClean="0">
                <a:latin typeface="Consolas" panose="020B0609020204030204" pitchFamily="49" charset="0"/>
                <a:cs typeface="Consolas" panose="020B0609020204030204" pitchFamily="49" charset="0"/>
              </a:rPr>
              <a:t>ul</a:t>
            </a:r>
            <a:r>
              <a:rPr lang="en-GB" sz="1800" dirty="0" smtClean="0">
                <a:latin typeface="Consolas" panose="020B0609020204030204" pitchFamily="49" charset="0"/>
                <a:cs typeface="Consolas" panose="020B0609020204030204" pitchFamily="49" charset="0"/>
              </a:rPr>
              <a:t>&gt;</a:t>
            </a:r>
            <a:endParaRPr lang="en-GB" sz="1800" dirty="0">
              <a:latin typeface="Consolas" panose="020B0609020204030204" pitchFamily="49" charset="0"/>
              <a:cs typeface="Consolas" panose="020B0609020204030204" pitchFamily="49" charset="0"/>
            </a:endParaRPr>
          </a:p>
          <a:p>
            <a:pPr marL="0" indent="0">
              <a:buNone/>
            </a:pPr>
            <a:r>
              <a:rPr lang="en-GB" sz="1800" dirty="0" smtClean="0">
                <a:latin typeface="Consolas" panose="020B0609020204030204" pitchFamily="49" charset="0"/>
                <a:cs typeface="Consolas" panose="020B0609020204030204" pitchFamily="49" charset="0"/>
              </a:rPr>
              <a:t>    &lt;</a:t>
            </a:r>
            <a:r>
              <a:rPr lang="en-GB" sz="1800" dirty="0">
                <a:latin typeface="Consolas" panose="020B0609020204030204" pitchFamily="49" charset="0"/>
                <a:cs typeface="Consolas" panose="020B0609020204030204" pitchFamily="49" charset="0"/>
              </a:rPr>
              <a:t>li&gt;First List Item&lt;/li&gt;</a:t>
            </a:r>
          </a:p>
          <a:p>
            <a:pPr marL="0" indent="0">
              <a:buNone/>
            </a:pPr>
            <a:r>
              <a:rPr lang="en-GB" sz="1800" dirty="0" smtClean="0">
                <a:latin typeface="Consolas" panose="020B0609020204030204" pitchFamily="49" charset="0"/>
                <a:cs typeface="Consolas" panose="020B0609020204030204" pitchFamily="49" charset="0"/>
              </a:rPr>
              <a:t>    &lt;</a:t>
            </a:r>
            <a:r>
              <a:rPr lang="en-GB" sz="1800" dirty="0">
                <a:latin typeface="Consolas" panose="020B0609020204030204" pitchFamily="49" charset="0"/>
                <a:cs typeface="Consolas" panose="020B0609020204030204" pitchFamily="49" charset="0"/>
              </a:rPr>
              <a:t>li&gt;Second List Item&lt;/li&gt;</a:t>
            </a:r>
          </a:p>
          <a:p>
            <a:pPr marL="0" indent="0">
              <a:buNone/>
            </a:pPr>
            <a:r>
              <a:rPr lang="en-GB" sz="1800" dirty="0" smtClean="0">
                <a:latin typeface="Consolas" panose="020B0609020204030204" pitchFamily="49" charset="0"/>
                <a:cs typeface="Consolas" panose="020B0609020204030204" pitchFamily="49" charset="0"/>
              </a:rPr>
              <a:t>&lt;/</a:t>
            </a:r>
            <a:r>
              <a:rPr lang="en-GB" sz="1800" dirty="0" err="1" smtClean="0">
                <a:latin typeface="Consolas" panose="020B0609020204030204" pitchFamily="49" charset="0"/>
                <a:cs typeface="Consolas" panose="020B0609020204030204" pitchFamily="49" charset="0"/>
              </a:rPr>
              <a:t>ul</a:t>
            </a:r>
            <a:r>
              <a:rPr lang="en-GB" sz="1800" dirty="0" smtClean="0">
                <a:latin typeface="Consolas" panose="020B0609020204030204" pitchFamily="49" charset="0"/>
                <a:cs typeface="Consolas" panose="020B0609020204030204" pitchFamily="49" charset="0"/>
              </a:rPr>
              <a:t>&gt;</a:t>
            </a:r>
          </a:p>
          <a:p>
            <a:r>
              <a:rPr lang="en-GB" dirty="0" smtClean="0"/>
              <a:t>In HTML &lt; 5 used to be able to select type directly , now done via CSS – better as it separates display from </a:t>
            </a:r>
            <a:r>
              <a:rPr lang="en-GB" dirty="0" err="1" smtClean="0"/>
              <a:t>markup</a:t>
            </a:r>
            <a:r>
              <a:rPr lang="en-GB" dirty="0" smtClean="0"/>
              <a:t>.</a:t>
            </a:r>
          </a:p>
        </p:txBody>
      </p:sp>
      <p:pic>
        <p:nvPicPr>
          <p:cNvPr id="205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4008" y="1772816"/>
            <a:ext cx="3553321" cy="10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9499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Unordered Lists</a:t>
            </a:r>
            <a:endParaRPr lang="en-GB" dirty="0"/>
          </a:p>
        </p:txBody>
      </p:sp>
      <p:sp>
        <p:nvSpPr>
          <p:cNvPr id="3" name="Content Placeholder 2"/>
          <p:cNvSpPr>
            <a:spLocks noGrp="1"/>
          </p:cNvSpPr>
          <p:nvPr>
            <p:ph sz="half" idx="1"/>
          </p:nvPr>
        </p:nvSpPr>
        <p:spPr/>
        <p:txBody>
          <a:bodyPr>
            <a:normAutofit fontScale="92500"/>
          </a:bodyPr>
          <a:lstStyle/>
          <a:p>
            <a:pPr marL="0" indent="0">
              <a:buNone/>
            </a:pPr>
            <a:r>
              <a:rPr lang="en-GB" sz="1800" dirty="0" smtClean="0">
                <a:latin typeface="Consolas" panose="020B0609020204030204" pitchFamily="49" charset="0"/>
                <a:cs typeface="Consolas" panose="020B0609020204030204" pitchFamily="49" charset="0"/>
              </a:rPr>
              <a:t>&lt;</a:t>
            </a:r>
            <a:r>
              <a:rPr lang="en-GB" sz="1800" dirty="0" err="1" smtClean="0">
                <a:latin typeface="Consolas" panose="020B0609020204030204" pitchFamily="49" charset="0"/>
                <a:cs typeface="Consolas" panose="020B0609020204030204" pitchFamily="49" charset="0"/>
              </a:rPr>
              <a:t>ul</a:t>
            </a:r>
            <a:r>
              <a:rPr lang="en-GB" sz="1800" dirty="0" smtClean="0">
                <a:latin typeface="Consolas" panose="020B0609020204030204" pitchFamily="49" charset="0"/>
                <a:cs typeface="Consolas" panose="020B0609020204030204" pitchFamily="49" charset="0"/>
              </a:rPr>
              <a:t>&gt;</a:t>
            </a:r>
            <a:endParaRPr lang="en-GB" sz="1800" dirty="0">
              <a:latin typeface="Consolas" panose="020B0609020204030204" pitchFamily="49" charset="0"/>
              <a:cs typeface="Consolas" panose="020B0609020204030204" pitchFamily="49" charset="0"/>
            </a:endParaRPr>
          </a:p>
          <a:p>
            <a:pPr marL="0" indent="0">
              <a:buNone/>
            </a:pPr>
            <a:r>
              <a:rPr lang="en-GB" sz="1800" dirty="0" smtClean="0">
                <a:latin typeface="Consolas" panose="020B0609020204030204" pitchFamily="49" charset="0"/>
                <a:cs typeface="Consolas" panose="020B0609020204030204" pitchFamily="49" charset="0"/>
              </a:rPr>
              <a:t>    &lt;li&gt;First List Item&lt;/li&gt;</a:t>
            </a:r>
          </a:p>
          <a:p>
            <a:pPr marL="0" indent="0">
              <a:buNone/>
            </a:pPr>
            <a:r>
              <a:rPr lang="en-GB" sz="1800" dirty="0" smtClean="0">
                <a:latin typeface="Consolas" panose="020B0609020204030204" pitchFamily="49" charset="0"/>
                <a:cs typeface="Consolas" panose="020B0609020204030204" pitchFamily="49" charset="0"/>
              </a:rPr>
              <a:t>    &lt;li&gt;Second List Item&lt;/li&gt;</a:t>
            </a:r>
          </a:p>
          <a:p>
            <a:pPr marL="0" indent="0">
              <a:buNone/>
            </a:pPr>
            <a:r>
              <a:rPr lang="en-GB" sz="1800" dirty="0" smtClean="0">
                <a:latin typeface="Consolas" panose="020B0609020204030204" pitchFamily="49" charset="0"/>
                <a:cs typeface="Consolas" panose="020B0609020204030204" pitchFamily="49" charset="0"/>
              </a:rPr>
              <a:t>&lt;/</a:t>
            </a:r>
            <a:r>
              <a:rPr lang="en-GB" sz="1800" dirty="0" err="1" smtClean="0">
                <a:latin typeface="Consolas" panose="020B0609020204030204" pitchFamily="49" charset="0"/>
                <a:cs typeface="Consolas" panose="020B0609020204030204" pitchFamily="49" charset="0"/>
              </a:rPr>
              <a:t>ul</a:t>
            </a:r>
            <a:r>
              <a:rPr lang="en-GB" sz="1800" dirty="0" smtClean="0">
                <a:latin typeface="Consolas" panose="020B0609020204030204" pitchFamily="49" charset="0"/>
                <a:cs typeface="Consolas" panose="020B0609020204030204" pitchFamily="49" charset="0"/>
              </a:rPr>
              <a:t>&gt;</a:t>
            </a:r>
          </a:p>
          <a:p>
            <a:pPr marL="0" indent="0">
              <a:buNone/>
            </a:pPr>
            <a:r>
              <a:rPr lang="en-GB" dirty="0" smtClean="0"/>
              <a:t>Typically these default to disc/bullet points, but have lots of styling options to play with to alter this behaviour</a:t>
            </a:r>
            <a:br>
              <a:rPr lang="en-GB" dirty="0" smtClean="0"/>
            </a:br>
            <a:r>
              <a:rPr lang="en-GB" dirty="0" smtClean="0"/>
              <a:t>Commonly use an unordered list as a way of producing a menu system.</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772816"/>
            <a:ext cx="2895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836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 – </a:t>
            </a:r>
            <a:endParaRPr lang="en-GB" dirty="0"/>
          </a:p>
        </p:txBody>
      </p:sp>
      <p:sp>
        <p:nvSpPr>
          <p:cNvPr id="3" name="Content Placeholder 2"/>
          <p:cNvSpPr>
            <a:spLocks noGrp="1"/>
          </p:cNvSpPr>
          <p:nvPr>
            <p:ph idx="1"/>
          </p:nvPr>
        </p:nvSpPr>
        <p:spPr/>
        <p:txBody>
          <a:bodyPr>
            <a:normAutofit/>
          </a:bodyPr>
          <a:lstStyle/>
          <a:p>
            <a:r>
              <a:rPr lang="en-GB" dirty="0" smtClean="0"/>
              <a:t>To the Hendon Herald site add the final article, with the list:</a:t>
            </a:r>
          </a:p>
          <a:p>
            <a:pPr marL="0" indent="0">
              <a:buNone/>
            </a:pPr>
            <a:endParaRPr lang="en-GB" dirty="0" smtClean="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068960"/>
            <a:ext cx="7469187"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22255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How Is a page Created?</a:t>
            </a:r>
            <a:endParaRPr lang="en-GB" dirty="0"/>
          </a:p>
        </p:txBody>
      </p:sp>
      <p:sp>
        <p:nvSpPr>
          <p:cNvPr id="5" name="Text Placeholder 4"/>
          <p:cNvSpPr>
            <a:spLocks noGrp="1"/>
          </p:cNvSpPr>
          <p:nvPr>
            <p:ph type="body" idx="1"/>
          </p:nvPr>
        </p:nvSpPr>
        <p:spPr/>
        <p:txBody>
          <a:bodyPr/>
          <a:lstStyle/>
          <a:p>
            <a:r>
              <a:rPr lang="en-GB" dirty="0" err="1" smtClean="0"/>
              <a:t>Drag’n’Drop</a:t>
            </a:r>
            <a:r>
              <a:rPr lang="en-GB" dirty="0" smtClean="0"/>
              <a:t> </a:t>
            </a:r>
            <a:r>
              <a:rPr lang="en-GB" dirty="0" err="1" smtClean="0"/>
              <a:t>Whadda</a:t>
            </a:r>
            <a:r>
              <a:rPr lang="en-GB" dirty="0" smtClean="0"/>
              <a:t> </a:t>
            </a:r>
            <a:r>
              <a:rPr lang="en-GB" dirty="0" err="1" smtClean="0"/>
              <a:t>ya</a:t>
            </a:r>
            <a:r>
              <a:rPr lang="en-GB" dirty="0" smtClean="0"/>
              <a:t> mean?</a:t>
            </a:r>
          </a:p>
        </p:txBody>
      </p:sp>
    </p:spTree>
    <p:extLst>
      <p:ext uri="{BB962C8B-B14F-4D97-AF65-F5344CB8AC3E}">
        <p14:creationId xmlns:p14="http://schemas.microsoft.com/office/powerpoint/2010/main" val="5789308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 – add a menu</a:t>
            </a:r>
            <a:endParaRPr lang="en-GB" dirty="0"/>
          </a:p>
        </p:txBody>
      </p:sp>
      <p:sp>
        <p:nvSpPr>
          <p:cNvPr id="3" name="Content Placeholder 2"/>
          <p:cNvSpPr>
            <a:spLocks noGrp="1"/>
          </p:cNvSpPr>
          <p:nvPr>
            <p:ph idx="1"/>
          </p:nvPr>
        </p:nvSpPr>
        <p:spPr/>
        <p:txBody>
          <a:bodyPr>
            <a:normAutofit/>
          </a:bodyPr>
          <a:lstStyle/>
          <a:p>
            <a:r>
              <a:rPr lang="en-GB" dirty="0" smtClean="0"/>
              <a:t>To the Hendon Herald site add a basic menu system, items:</a:t>
            </a:r>
          </a:p>
          <a:p>
            <a:pPr lvl="1"/>
            <a:r>
              <a:rPr lang="en-GB" dirty="0" smtClean="0"/>
              <a:t>News</a:t>
            </a:r>
          </a:p>
          <a:p>
            <a:pPr lvl="1"/>
            <a:r>
              <a:rPr lang="en-GB" dirty="0" smtClean="0"/>
              <a:t>Local</a:t>
            </a:r>
          </a:p>
          <a:p>
            <a:pPr lvl="1"/>
            <a:r>
              <a:rPr lang="en-GB" dirty="0" smtClean="0"/>
              <a:t>Sport</a:t>
            </a:r>
          </a:p>
          <a:p>
            <a:pPr lvl="1"/>
            <a:r>
              <a:rPr lang="en-GB" dirty="0" smtClean="0"/>
              <a:t>Stuff</a:t>
            </a:r>
          </a:p>
          <a:p>
            <a:r>
              <a:rPr lang="en-GB" dirty="0" smtClean="0"/>
              <a:t>Anchors should link to the current page for now</a:t>
            </a:r>
          </a:p>
          <a:p>
            <a:r>
              <a:rPr lang="en-GB" dirty="0" smtClean="0"/>
              <a:t>Add the styling as per the previous slide, again not bother 100% about how it displays as yet.</a:t>
            </a:r>
          </a:p>
        </p:txBody>
      </p:sp>
    </p:spTree>
    <p:extLst>
      <p:ext uri="{BB962C8B-B14F-4D97-AF65-F5344CB8AC3E}">
        <p14:creationId xmlns:p14="http://schemas.microsoft.com/office/powerpoint/2010/main" val="2816133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Expected new stuff:</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04864"/>
            <a:ext cx="4540063"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2204864"/>
            <a:ext cx="29146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001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Tables</a:t>
            </a:r>
          </a:p>
        </p:txBody>
      </p:sp>
      <p:sp>
        <p:nvSpPr>
          <p:cNvPr id="4" name="Content Placeholder 3"/>
          <p:cNvSpPr>
            <a:spLocks noGrp="1"/>
          </p:cNvSpPr>
          <p:nvPr>
            <p:ph sz="half" idx="1"/>
          </p:nvPr>
        </p:nvSpPr>
        <p:spPr/>
        <p:txBody>
          <a:bodyPr>
            <a:normAutofit fontScale="47500" lnSpcReduction="20000"/>
          </a:bodyPr>
          <a:lstStyle/>
          <a:p>
            <a:pPr marL="0" indent="0">
              <a:buNone/>
            </a:pPr>
            <a:r>
              <a:rPr lang="en-GB" dirty="0" smtClean="0"/>
              <a:t>Best just to dive in:</a:t>
            </a:r>
          </a:p>
          <a:p>
            <a:pPr marL="0" indent="0">
              <a:buNone/>
            </a:pPr>
            <a:r>
              <a:rPr lang="en-GB" dirty="0">
                <a:latin typeface="Consolas" panose="020B0609020204030204" pitchFamily="49" charset="0"/>
                <a:cs typeface="Consolas" panose="020B0609020204030204" pitchFamily="49" charset="0"/>
              </a:rPr>
              <a:t>&lt;table&gt;</a:t>
            </a:r>
          </a:p>
          <a:p>
            <a:pPr marL="0" indent="0">
              <a:buNone/>
            </a:pPr>
            <a:r>
              <a:rPr lang="en-GB" dirty="0">
                <a:latin typeface="Consolas" panose="020B0609020204030204" pitchFamily="49" charset="0"/>
                <a:cs typeface="Consolas" panose="020B0609020204030204" pitchFamily="49" charset="0"/>
              </a:rPr>
              <a:t>  &lt;caption&gt;A table&lt;/</a:t>
            </a:r>
            <a:r>
              <a:rPr lang="en-GB" dirty="0" smtClean="0">
                <a:latin typeface="Consolas" panose="020B0609020204030204" pitchFamily="49" charset="0"/>
                <a:cs typeface="Consolas" panose="020B0609020204030204" pitchFamily="49" charset="0"/>
              </a:rPr>
              <a:t>caption&gt;</a:t>
            </a:r>
            <a:endParaRPr lang="en-GB" dirty="0">
              <a:latin typeface="Consolas" panose="020B0609020204030204" pitchFamily="49" charset="0"/>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&lt;</a:t>
            </a:r>
            <a:r>
              <a:rPr lang="en-GB" dirty="0" err="1" smtClean="0">
                <a:latin typeface="Consolas" panose="020B0609020204030204" pitchFamily="49" charset="0"/>
                <a:cs typeface="Consolas" panose="020B0609020204030204" pitchFamily="49" charset="0"/>
              </a:rPr>
              <a:t>thead</a:t>
            </a:r>
            <a:r>
              <a:rPr lang="en-GB" dirty="0" smtClean="0">
                <a:latin typeface="Consolas" panose="020B0609020204030204" pitchFamily="49" charset="0"/>
                <a:cs typeface="Consolas" panose="020B0609020204030204" pitchFamily="49" charset="0"/>
              </a:rPr>
              <a:t>&gt; </a:t>
            </a:r>
            <a:r>
              <a:rPr lang="en-GB" i="1" dirty="0" smtClean="0">
                <a:solidFill>
                  <a:schemeClr val="accent5">
                    <a:lumMod val="50000"/>
                  </a:schemeClr>
                </a:solidFill>
                <a:latin typeface="+mj-lt"/>
                <a:cs typeface="Consolas" panose="020B0609020204030204" pitchFamily="49" charset="0"/>
                <a:sym typeface="Wingdings" panose="05000000000000000000" pitchFamily="2" charset="2"/>
              </a:rPr>
              <a:t> Table Header (optional)</a:t>
            </a:r>
            <a:endParaRPr lang="en-GB" i="1" dirty="0">
              <a:solidFill>
                <a:schemeClr val="accent5">
                  <a:lumMod val="50000"/>
                </a:schemeClr>
              </a:solidFill>
              <a:latin typeface="+mj-lt"/>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&lt;</a:t>
            </a:r>
            <a:r>
              <a:rPr lang="en-GB" dirty="0" err="1">
                <a:latin typeface="Consolas" panose="020B0609020204030204" pitchFamily="49" charset="0"/>
                <a:cs typeface="Consolas" panose="020B0609020204030204" pitchFamily="49" charset="0"/>
              </a:rPr>
              <a:t>tr</a:t>
            </a:r>
            <a:r>
              <a:rPr lang="en-GB" dirty="0" smtClean="0">
                <a:latin typeface="Consolas" panose="020B0609020204030204" pitchFamily="49" charset="0"/>
                <a:cs typeface="Consolas" panose="020B0609020204030204" pitchFamily="49" charset="0"/>
              </a:rPr>
              <a:t>&gt;  </a:t>
            </a:r>
            <a:r>
              <a:rPr lang="en-GB" sz="2500" i="1" dirty="0">
                <a:solidFill>
                  <a:schemeClr val="accent5">
                    <a:lumMod val="50000"/>
                  </a:schemeClr>
                </a:solidFill>
                <a:latin typeface="+mj-lt"/>
                <a:cs typeface="Consolas" panose="020B0609020204030204" pitchFamily="49" charset="0"/>
                <a:sym typeface="Wingdings" panose="05000000000000000000" pitchFamily="2" charset="2"/>
              </a:rPr>
              <a:t> Table Row</a:t>
            </a:r>
            <a:endParaRPr lang="en-GB" sz="2500" i="1" dirty="0">
              <a:solidFill>
                <a:schemeClr val="accent5">
                  <a:lumMod val="50000"/>
                </a:schemeClr>
              </a:solidFill>
              <a:latin typeface="+mj-lt"/>
              <a:cs typeface="Consolas" panose="020B0609020204030204" pitchFamily="49" charset="0"/>
            </a:endParaRPr>
          </a:p>
          <a:p>
            <a:pPr marL="0" indent="0">
              <a:buNone/>
            </a:pPr>
            <a:r>
              <a:rPr lang="en-GB" dirty="0" smtClean="0">
                <a:latin typeface="Consolas" panose="020B0609020204030204" pitchFamily="49" charset="0"/>
                <a:cs typeface="Consolas" panose="020B0609020204030204" pitchFamily="49" charset="0"/>
              </a:rPr>
              <a:t>      &lt;</a:t>
            </a:r>
            <a:r>
              <a:rPr lang="en-GB" dirty="0" err="1" smtClean="0">
                <a:latin typeface="Consolas" panose="020B0609020204030204" pitchFamily="49" charset="0"/>
                <a:cs typeface="Consolas" panose="020B0609020204030204" pitchFamily="49" charset="0"/>
              </a:rPr>
              <a:t>th</a:t>
            </a:r>
            <a:r>
              <a:rPr lang="en-GB" dirty="0" smtClean="0">
                <a:latin typeface="Consolas" panose="020B0609020204030204" pitchFamily="49" charset="0"/>
                <a:cs typeface="Consolas" panose="020B0609020204030204" pitchFamily="49" charset="0"/>
              </a:rPr>
              <a:t>&gt;Head 1&lt;/</a:t>
            </a:r>
            <a:r>
              <a:rPr lang="en-GB" dirty="0" err="1" smtClean="0">
                <a:latin typeface="Consolas" panose="020B0609020204030204" pitchFamily="49" charset="0"/>
                <a:cs typeface="Consolas" panose="020B0609020204030204" pitchFamily="49" charset="0"/>
              </a:rPr>
              <a:t>th</a:t>
            </a:r>
            <a:r>
              <a:rPr lang="en-GB" dirty="0" smtClean="0">
                <a:latin typeface="Consolas" panose="020B0609020204030204" pitchFamily="49" charset="0"/>
                <a:cs typeface="Consolas" panose="020B0609020204030204" pitchFamily="49" charset="0"/>
              </a:rPr>
              <a:t>&gt;</a:t>
            </a:r>
            <a:r>
              <a:rPr lang="en-GB" sz="2500" i="1" dirty="0">
                <a:solidFill>
                  <a:schemeClr val="accent5">
                    <a:lumMod val="50000"/>
                  </a:schemeClr>
                </a:solidFill>
                <a:latin typeface="+mj-lt"/>
                <a:cs typeface="Consolas" panose="020B0609020204030204" pitchFamily="49" charset="0"/>
                <a:sym typeface="Wingdings" panose="05000000000000000000" pitchFamily="2" charset="2"/>
              </a:rPr>
              <a:t> Table </a:t>
            </a:r>
            <a:r>
              <a:rPr lang="en-GB" sz="2500" i="1" dirty="0" smtClean="0">
                <a:solidFill>
                  <a:schemeClr val="accent5">
                    <a:lumMod val="50000"/>
                  </a:schemeClr>
                </a:solidFill>
                <a:latin typeface="+mj-lt"/>
                <a:cs typeface="Consolas" panose="020B0609020204030204" pitchFamily="49" charset="0"/>
                <a:sym typeface="Wingdings" panose="05000000000000000000" pitchFamily="2" charset="2"/>
              </a:rPr>
              <a:t>Head *(if </a:t>
            </a:r>
            <a:r>
              <a:rPr lang="en-GB" sz="2500" i="1" dirty="0" err="1" smtClean="0">
                <a:solidFill>
                  <a:schemeClr val="accent5">
                    <a:lumMod val="50000"/>
                  </a:schemeClr>
                </a:solidFill>
                <a:latin typeface="+mj-lt"/>
                <a:cs typeface="Consolas" panose="020B0609020204030204" pitchFamily="49" charset="0"/>
                <a:sym typeface="Wingdings" panose="05000000000000000000" pitchFamily="2" charset="2"/>
              </a:rPr>
              <a:t>req’d</a:t>
            </a:r>
            <a:r>
              <a:rPr lang="en-GB" sz="2500" i="1" dirty="0" smtClean="0">
                <a:solidFill>
                  <a:schemeClr val="accent5">
                    <a:lumMod val="50000"/>
                  </a:schemeClr>
                </a:solidFill>
                <a:latin typeface="+mj-lt"/>
                <a:cs typeface="Consolas" panose="020B0609020204030204" pitchFamily="49" charset="0"/>
                <a:sym typeface="Wingdings" panose="05000000000000000000" pitchFamily="2" charset="2"/>
              </a:rPr>
              <a:t>) </a:t>
            </a:r>
            <a:endParaRPr lang="en-GB" sz="2500" i="1" dirty="0">
              <a:solidFill>
                <a:schemeClr val="accent5">
                  <a:lumMod val="50000"/>
                </a:schemeClr>
              </a:solidFill>
              <a:latin typeface="+mj-lt"/>
              <a:cs typeface="Consolas" panose="020B0609020204030204" pitchFamily="49" charset="0"/>
            </a:endParaRPr>
          </a:p>
          <a:p>
            <a:pPr marL="0" indent="0">
              <a:buNone/>
            </a:pPr>
            <a:r>
              <a:rPr lang="en-GB" dirty="0" smtClean="0">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&lt;</a:t>
            </a:r>
            <a:r>
              <a:rPr lang="en-GB" dirty="0" err="1">
                <a:latin typeface="Consolas" panose="020B0609020204030204" pitchFamily="49" charset="0"/>
                <a:cs typeface="Consolas" panose="020B0609020204030204" pitchFamily="49" charset="0"/>
              </a:rPr>
              <a:t>th</a:t>
            </a:r>
            <a:r>
              <a:rPr lang="en-GB" dirty="0">
                <a:latin typeface="Consolas" panose="020B0609020204030204" pitchFamily="49" charset="0"/>
                <a:cs typeface="Consolas" panose="020B0609020204030204" pitchFamily="49" charset="0"/>
              </a:rPr>
              <a:t>&gt;Head 2&lt;/</a:t>
            </a:r>
            <a:r>
              <a:rPr lang="en-GB" dirty="0" err="1">
                <a:latin typeface="Consolas" panose="020B0609020204030204" pitchFamily="49" charset="0"/>
                <a:cs typeface="Consolas" panose="020B0609020204030204" pitchFamily="49" charset="0"/>
              </a:rPr>
              <a:t>th</a:t>
            </a:r>
            <a:r>
              <a:rPr lang="en-GB" dirty="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&lt;/</a:t>
            </a:r>
            <a:r>
              <a:rPr lang="en-GB" dirty="0" err="1">
                <a:latin typeface="Consolas" panose="020B0609020204030204" pitchFamily="49" charset="0"/>
                <a:cs typeface="Consolas" panose="020B0609020204030204" pitchFamily="49" charset="0"/>
              </a:rPr>
              <a:t>tr</a:t>
            </a:r>
            <a:r>
              <a:rPr lang="en-GB" dirty="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&lt;/</a:t>
            </a:r>
            <a:r>
              <a:rPr lang="en-GB" dirty="0" err="1">
                <a:latin typeface="Consolas" panose="020B0609020204030204" pitchFamily="49" charset="0"/>
                <a:cs typeface="Consolas" panose="020B0609020204030204" pitchFamily="49" charset="0"/>
              </a:rPr>
              <a:t>thead</a:t>
            </a:r>
            <a:r>
              <a:rPr lang="en-GB" dirty="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&lt;</a:t>
            </a:r>
            <a:r>
              <a:rPr lang="en-GB" dirty="0" err="1">
                <a:latin typeface="Consolas" panose="020B0609020204030204" pitchFamily="49" charset="0"/>
                <a:cs typeface="Consolas" panose="020B0609020204030204" pitchFamily="49" charset="0"/>
              </a:rPr>
              <a:t>tbody</a:t>
            </a:r>
            <a:r>
              <a:rPr lang="en-GB" dirty="0" smtClean="0">
                <a:latin typeface="Consolas" panose="020B0609020204030204" pitchFamily="49" charset="0"/>
                <a:cs typeface="Consolas" panose="020B0609020204030204" pitchFamily="49" charset="0"/>
              </a:rPr>
              <a:t>&gt;</a:t>
            </a:r>
            <a:r>
              <a:rPr lang="en-GB" sz="2500" i="1" dirty="0">
                <a:solidFill>
                  <a:schemeClr val="accent5">
                    <a:lumMod val="50000"/>
                  </a:schemeClr>
                </a:solidFill>
                <a:latin typeface="+mj-lt"/>
                <a:cs typeface="Consolas" panose="020B0609020204030204" pitchFamily="49" charset="0"/>
                <a:sym typeface="Wingdings" panose="05000000000000000000" pitchFamily="2" charset="2"/>
              </a:rPr>
              <a:t> Table Body (optional)</a:t>
            </a:r>
            <a:endParaRPr lang="en-GB" sz="2500" i="1" dirty="0">
              <a:solidFill>
                <a:schemeClr val="accent5">
                  <a:lumMod val="50000"/>
                </a:schemeClr>
              </a:solidFill>
              <a:latin typeface="+mj-lt"/>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&lt;</a:t>
            </a:r>
            <a:r>
              <a:rPr lang="en-GB" dirty="0" err="1">
                <a:latin typeface="Consolas" panose="020B0609020204030204" pitchFamily="49" charset="0"/>
                <a:cs typeface="Consolas" panose="020B0609020204030204" pitchFamily="49" charset="0"/>
              </a:rPr>
              <a:t>tr</a:t>
            </a:r>
            <a:r>
              <a:rPr lang="en-GB" dirty="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&lt;td&gt;Row 1, cell 1&lt;/td</a:t>
            </a:r>
            <a:r>
              <a:rPr lang="en-GB" dirty="0" smtClean="0">
                <a:latin typeface="Consolas" panose="020B0609020204030204" pitchFamily="49" charset="0"/>
                <a:cs typeface="Consolas" panose="020B0609020204030204" pitchFamily="49" charset="0"/>
              </a:rPr>
              <a:t>&gt;</a:t>
            </a:r>
            <a:r>
              <a:rPr lang="en-GB" sz="2800" i="1" dirty="0">
                <a:solidFill>
                  <a:schemeClr val="accent5">
                    <a:lumMod val="50000"/>
                  </a:schemeClr>
                </a:solidFill>
                <a:latin typeface="+mj-lt"/>
                <a:cs typeface="Consolas" panose="020B0609020204030204" pitchFamily="49" charset="0"/>
                <a:sym typeface="Wingdings" panose="05000000000000000000" pitchFamily="2" charset="2"/>
              </a:rPr>
              <a:t> </a:t>
            </a:r>
            <a:r>
              <a:rPr lang="en-GB" sz="2800" i="1" dirty="0" smtClean="0">
                <a:solidFill>
                  <a:schemeClr val="accent5">
                    <a:lumMod val="50000"/>
                  </a:schemeClr>
                </a:solidFill>
                <a:latin typeface="+mj-lt"/>
                <a:cs typeface="Consolas" panose="020B0609020204030204" pitchFamily="49" charset="0"/>
                <a:sym typeface="Wingdings" panose="05000000000000000000" pitchFamily="2" charset="2"/>
              </a:rPr>
              <a:t>Table Data Cell</a:t>
            </a:r>
            <a:endParaRPr lang="en-GB" dirty="0">
              <a:latin typeface="Consolas" panose="020B0609020204030204" pitchFamily="49" charset="0"/>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&lt;td&gt;Row 1, cell 2&lt;/td&gt;</a:t>
            </a:r>
          </a:p>
          <a:p>
            <a:pPr marL="0" indent="0">
              <a:buNone/>
            </a:pPr>
            <a:r>
              <a:rPr lang="en-GB" dirty="0">
                <a:latin typeface="Consolas" panose="020B0609020204030204" pitchFamily="49" charset="0"/>
                <a:cs typeface="Consolas" panose="020B0609020204030204" pitchFamily="49" charset="0"/>
              </a:rPr>
              <a:t>    &lt;/</a:t>
            </a:r>
            <a:r>
              <a:rPr lang="en-GB" dirty="0" err="1">
                <a:latin typeface="Consolas" panose="020B0609020204030204" pitchFamily="49" charset="0"/>
                <a:cs typeface="Consolas" panose="020B0609020204030204" pitchFamily="49" charset="0"/>
              </a:rPr>
              <a:t>tr</a:t>
            </a:r>
            <a:r>
              <a:rPr lang="en-GB" dirty="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&lt;</a:t>
            </a:r>
            <a:r>
              <a:rPr lang="en-GB" dirty="0" err="1">
                <a:latin typeface="Consolas" panose="020B0609020204030204" pitchFamily="49" charset="0"/>
                <a:cs typeface="Consolas" panose="020B0609020204030204" pitchFamily="49" charset="0"/>
              </a:rPr>
              <a:t>tr</a:t>
            </a:r>
            <a:r>
              <a:rPr lang="en-GB" dirty="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&lt;td&gt;Row 2, cell 1&lt;/td&gt;</a:t>
            </a:r>
          </a:p>
          <a:p>
            <a:pPr marL="0" indent="0">
              <a:buNone/>
            </a:pPr>
            <a:r>
              <a:rPr lang="en-GB" dirty="0">
                <a:latin typeface="Consolas" panose="020B0609020204030204" pitchFamily="49" charset="0"/>
                <a:cs typeface="Consolas" panose="020B0609020204030204" pitchFamily="49" charset="0"/>
              </a:rPr>
              <a:t>      &lt;td&gt;Row 2, cell 2&lt;/td&gt;</a:t>
            </a:r>
          </a:p>
          <a:p>
            <a:pPr marL="0" indent="0">
              <a:buNone/>
            </a:pPr>
            <a:r>
              <a:rPr lang="en-GB" dirty="0">
                <a:latin typeface="Consolas" panose="020B0609020204030204" pitchFamily="49" charset="0"/>
                <a:cs typeface="Consolas" panose="020B0609020204030204" pitchFamily="49" charset="0"/>
              </a:rPr>
              <a:t>    &lt;/</a:t>
            </a:r>
            <a:r>
              <a:rPr lang="en-GB" dirty="0" err="1">
                <a:latin typeface="Consolas" panose="020B0609020204030204" pitchFamily="49" charset="0"/>
                <a:cs typeface="Consolas" panose="020B0609020204030204" pitchFamily="49" charset="0"/>
              </a:rPr>
              <a:t>tr</a:t>
            </a:r>
            <a:r>
              <a:rPr lang="en-GB" dirty="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&lt;/</a:t>
            </a:r>
            <a:r>
              <a:rPr lang="en-GB" dirty="0" err="1">
                <a:latin typeface="Consolas" panose="020B0609020204030204" pitchFamily="49" charset="0"/>
                <a:cs typeface="Consolas" panose="020B0609020204030204" pitchFamily="49" charset="0"/>
              </a:rPr>
              <a:t>tbody</a:t>
            </a:r>
            <a:r>
              <a:rPr lang="en-GB" dirty="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&lt;/table&gt;</a:t>
            </a:r>
          </a:p>
          <a:p>
            <a:pPr marL="0" indent="0">
              <a:buNone/>
            </a:pPr>
            <a:endParaRPr lang="en-GB" dirty="0"/>
          </a:p>
        </p:txBody>
      </p:sp>
      <p:pic>
        <p:nvPicPr>
          <p:cNvPr id="717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572000" y="1700808"/>
            <a:ext cx="4038600" cy="1669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2915816" y="1844823"/>
            <a:ext cx="3024336" cy="516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8811539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Tables - Stripped down version</a:t>
            </a:r>
            <a:endParaRPr lang="en-GB" dirty="0"/>
          </a:p>
        </p:txBody>
      </p:sp>
      <p:sp>
        <p:nvSpPr>
          <p:cNvPr id="4" name="Content Placeholder 3"/>
          <p:cNvSpPr>
            <a:spLocks noGrp="1"/>
          </p:cNvSpPr>
          <p:nvPr>
            <p:ph sz="half" idx="1"/>
          </p:nvPr>
        </p:nvSpPr>
        <p:spPr/>
        <p:txBody>
          <a:bodyPr>
            <a:normAutofit lnSpcReduction="10000"/>
          </a:bodyPr>
          <a:lstStyle/>
          <a:p>
            <a:pPr marL="0" indent="0">
              <a:buNone/>
            </a:pPr>
            <a:r>
              <a:rPr lang="en-GB" sz="2000" dirty="0" smtClean="0"/>
              <a:t>More realistic version – </a:t>
            </a:r>
            <a:r>
              <a:rPr lang="en-GB" sz="2000" dirty="0" err="1" smtClean="0"/>
              <a:t>thead</a:t>
            </a:r>
            <a:r>
              <a:rPr lang="en-GB" sz="2000" dirty="0" smtClean="0"/>
              <a:t> &amp; </a:t>
            </a:r>
            <a:r>
              <a:rPr lang="en-GB" sz="2000" dirty="0" err="1" smtClean="0"/>
              <a:t>tbody</a:t>
            </a:r>
            <a:r>
              <a:rPr lang="en-GB" sz="2000" dirty="0" smtClean="0"/>
              <a:t> gone. Also, no caption</a:t>
            </a:r>
          </a:p>
          <a:p>
            <a:pPr marL="0" indent="0">
              <a:buNone/>
            </a:pPr>
            <a:r>
              <a:rPr lang="en-GB" sz="1300" dirty="0">
                <a:latin typeface="Consolas" panose="020B0609020204030204" pitchFamily="49" charset="0"/>
                <a:cs typeface="Consolas" panose="020B0609020204030204" pitchFamily="49" charset="0"/>
              </a:rPr>
              <a:t>&lt;table&gt;</a:t>
            </a:r>
          </a:p>
          <a:p>
            <a:pPr marL="0" indent="0">
              <a:buNone/>
            </a:pPr>
            <a:r>
              <a:rPr lang="en-GB" sz="1300" dirty="0" smtClean="0">
                <a:latin typeface="Consolas" panose="020B0609020204030204" pitchFamily="49" charset="0"/>
                <a:cs typeface="Consolas" panose="020B0609020204030204" pitchFamily="49" charset="0"/>
              </a:rPr>
              <a:t>  &lt;</a:t>
            </a:r>
            <a:r>
              <a:rPr lang="en-GB" sz="1300" dirty="0" err="1">
                <a:latin typeface="Consolas" panose="020B0609020204030204" pitchFamily="49" charset="0"/>
                <a:cs typeface="Consolas" panose="020B0609020204030204" pitchFamily="49" charset="0"/>
              </a:rPr>
              <a:t>tr</a:t>
            </a:r>
            <a:r>
              <a:rPr lang="en-GB" sz="1300" dirty="0" smtClean="0">
                <a:latin typeface="Consolas" panose="020B0609020204030204" pitchFamily="49" charset="0"/>
                <a:cs typeface="Consolas" panose="020B0609020204030204" pitchFamily="49" charset="0"/>
              </a:rPr>
              <a:t>&gt;</a:t>
            </a:r>
          </a:p>
          <a:p>
            <a:pPr marL="0" indent="0">
              <a:buNone/>
            </a:pPr>
            <a:r>
              <a:rPr lang="en-GB" sz="1300" dirty="0" smtClean="0">
                <a:latin typeface="Consolas" panose="020B0609020204030204" pitchFamily="49" charset="0"/>
                <a:cs typeface="Consolas" panose="020B0609020204030204" pitchFamily="49" charset="0"/>
              </a:rPr>
              <a:t>    &lt;</a:t>
            </a:r>
            <a:r>
              <a:rPr lang="en-GB" sz="1300" dirty="0" err="1" smtClean="0">
                <a:latin typeface="Consolas" panose="020B0609020204030204" pitchFamily="49" charset="0"/>
                <a:cs typeface="Consolas" panose="020B0609020204030204" pitchFamily="49" charset="0"/>
              </a:rPr>
              <a:t>th</a:t>
            </a:r>
            <a:r>
              <a:rPr lang="en-GB" sz="1300" dirty="0" smtClean="0">
                <a:latin typeface="Consolas" panose="020B0609020204030204" pitchFamily="49" charset="0"/>
                <a:cs typeface="Consolas" panose="020B0609020204030204" pitchFamily="49" charset="0"/>
              </a:rPr>
              <a:t>&gt;Head 1&lt;/</a:t>
            </a:r>
            <a:r>
              <a:rPr lang="en-GB" sz="1300" dirty="0" err="1" smtClean="0">
                <a:latin typeface="Consolas" panose="020B0609020204030204" pitchFamily="49" charset="0"/>
                <a:cs typeface="Consolas" panose="020B0609020204030204" pitchFamily="49" charset="0"/>
              </a:rPr>
              <a:t>th</a:t>
            </a:r>
            <a:r>
              <a:rPr lang="en-GB" sz="1300" dirty="0" smtClean="0">
                <a:latin typeface="Consolas" panose="020B0609020204030204" pitchFamily="49" charset="0"/>
                <a:cs typeface="Consolas" panose="020B0609020204030204" pitchFamily="49" charset="0"/>
              </a:rPr>
              <a:t>&gt;</a:t>
            </a:r>
          </a:p>
          <a:p>
            <a:pPr marL="0" indent="0">
              <a:buNone/>
            </a:pPr>
            <a:r>
              <a:rPr lang="en-GB" sz="1300" dirty="0" smtClean="0">
                <a:latin typeface="Consolas" panose="020B0609020204030204" pitchFamily="49" charset="0"/>
                <a:cs typeface="Consolas" panose="020B0609020204030204" pitchFamily="49" charset="0"/>
              </a:rPr>
              <a:t>    </a:t>
            </a:r>
            <a:r>
              <a:rPr lang="en-GB" sz="1300" dirty="0">
                <a:latin typeface="Consolas" panose="020B0609020204030204" pitchFamily="49" charset="0"/>
                <a:cs typeface="Consolas" panose="020B0609020204030204" pitchFamily="49" charset="0"/>
              </a:rPr>
              <a:t>&lt;</a:t>
            </a:r>
            <a:r>
              <a:rPr lang="en-GB" sz="1300" dirty="0" err="1">
                <a:latin typeface="Consolas" panose="020B0609020204030204" pitchFamily="49" charset="0"/>
                <a:cs typeface="Consolas" panose="020B0609020204030204" pitchFamily="49" charset="0"/>
              </a:rPr>
              <a:t>th</a:t>
            </a:r>
            <a:r>
              <a:rPr lang="en-GB" sz="1300" dirty="0">
                <a:latin typeface="Consolas" panose="020B0609020204030204" pitchFamily="49" charset="0"/>
                <a:cs typeface="Consolas" panose="020B0609020204030204" pitchFamily="49" charset="0"/>
              </a:rPr>
              <a:t>&gt;Head 2&lt;/</a:t>
            </a:r>
            <a:r>
              <a:rPr lang="en-GB" sz="1300" dirty="0" err="1">
                <a:latin typeface="Consolas" panose="020B0609020204030204" pitchFamily="49" charset="0"/>
                <a:cs typeface="Consolas" panose="020B0609020204030204" pitchFamily="49" charset="0"/>
              </a:rPr>
              <a:t>th</a:t>
            </a:r>
            <a:r>
              <a:rPr lang="en-GB" sz="1300" dirty="0">
                <a:latin typeface="Consolas" panose="020B0609020204030204" pitchFamily="49" charset="0"/>
                <a:cs typeface="Consolas" panose="020B0609020204030204" pitchFamily="49" charset="0"/>
              </a:rPr>
              <a:t>&gt;</a:t>
            </a:r>
          </a:p>
          <a:p>
            <a:pPr marL="0" indent="0">
              <a:buNone/>
            </a:pPr>
            <a:r>
              <a:rPr lang="en-GB" sz="1300" dirty="0" smtClean="0">
                <a:latin typeface="Consolas" panose="020B0609020204030204" pitchFamily="49" charset="0"/>
                <a:cs typeface="Consolas" panose="020B0609020204030204" pitchFamily="49" charset="0"/>
              </a:rPr>
              <a:t>  </a:t>
            </a:r>
            <a:r>
              <a:rPr lang="en-GB" sz="1300" dirty="0">
                <a:latin typeface="Consolas" panose="020B0609020204030204" pitchFamily="49" charset="0"/>
                <a:cs typeface="Consolas" panose="020B0609020204030204" pitchFamily="49" charset="0"/>
              </a:rPr>
              <a:t>&lt;/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smtClean="0">
                <a:latin typeface="Consolas" panose="020B0609020204030204" pitchFamily="49" charset="0"/>
                <a:cs typeface="Consolas" panose="020B0609020204030204" pitchFamily="49" charset="0"/>
              </a:rPr>
              <a:t>  &lt;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smtClean="0">
                <a:latin typeface="Consolas" panose="020B0609020204030204" pitchFamily="49" charset="0"/>
                <a:cs typeface="Consolas" panose="020B0609020204030204" pitchFamily="49" charset="0"/>
              </a:rPr>
              <a:t>    &lt;</a:t>
            </a:r>
            <a:r>
              <a:rPr lang="en-GB" sz="1300" dirty="0">
                <a:latin typeface="Consolas" panose="020B0609020204030204" pitchFamily="49" charset="0"/>
                <a:cs typeface="Consolas" panose="020B0609020204030204" pitchFamily="49" charset="0"/>
              </a:rPr>
              <a:t>td&gt;Row 1, cell 1&lt;/td</a:t>
            </a:r>
            <a:r>
              <a:rPr lang="en-GB" sz="1300" dirty="0" smtClean="0">
                <a:latin typeface="Consolas" panose="020B0609020204030204" pitchFamily="49" charset="0"/>
                <a:cs typeface="Consolas" panose="020B0609020204030204" pitchFamily="49" charset="0"/>
              </a:rPr>
              <a:t>&gt;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   &lt;</a:t>
            </a:r>
            <a:r>
              <a:rPr lang="en-GB" sz="1300" dirty="0">
                <a:latin typeface="Consolas" panose="020B0609020204030204" pitchFamily="49" charset="0"/>
                <a:cs typeface="Consolas" panose="020B0609020204030204" pitchFamily="49" charset="0"/>
              </a:rPr>
              <a:t>td&gt;Row 1, cell 2&lt;/td&gt;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  </a:t>
            </a:r>
            <a:r>
              <a:rPr lang="en-GB" sz="1300" dirty="0">
                <a:latin typeface="Consolas" panose="020B0609020204030204" pitchFamily="49" charset="0"/>
                <a:cs typeface="Consolas" panose="020B0609020204030204" pitchFamily="49" charset="0"/>
              </a:rPr>
              <a:t>&lt;td&gt;Row 2, cell 1&lt;/td&gt;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  </a:t>
            </a:r>
            <a:r>
              <a:rPr lang="en-GB" sz="1300" dirty="0">
                <a:latin typeface="Consolas" panose="020B0609020204030204" pitchFamily="49" charset="0"/>
                <a:cs typeface="Consolas" panose="020B0609020204030204" pitchFamily="49" charset="0"/>
              </a:rPr>
              <a:t>&lt;td&gt;Row 2, cell 2&lt;/td&gt;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smtClean="0">
                <a:latin typeface="Consolas" panose="020B0609020204030204" pitchFamily="49" charset="0"/>
                <a:cs typeface="Consolas" panose="020B0609020204030204" pitchFamily="49" charset="0"/>
              </a:rPr>
              <a:t>&lt;/table&gt;</a:t>
            </a:r>
          </a:p>
          <a:p>
            <a:pPr marL="0" indent="0">
              <a:buNone/>
            </a:pPr>
            <a:r>
              <a:rPr lang="en-GB" sz="2000" dirty="0" smtClean="0"/>
              <a:t>Loses semantic meaning - </a:t>
            </a:r>
            <a:r>
              <a:rPr lang="en-GB" sz="2000" dirty="0" err="1" smtClean="0"/>
              <a:t>ish</a:t>
            </a:r>
            <a:r>
              <a:rPr lang="en-GB" sz="2000" dirty="0" smtClean="0"/>
              <a:t>, but much easier to read</a:t>
            </a:r>
            <a:r>
              <a:rPr lang="en-GB" sz="2000" dirty="0"/>
              <a:t> </a:t>
            </a:r>
            <a:r>
              <a:rPr lang="en-GB" sz="2000" dirty="0" smtClean="0"/>
              <a:t>for a human.</a:t>
            </a:r>
            <a:endParaRPr lang="en-GB" sz="1800" dirty="0">
              <a:latin typeface="Consolas" panose="020B0609020204030204" pitchFamily="49" charset="0"/>
              <a:cs typeface="Consolas" panose="020B0609020204030204" pitchFamily="49" charset="0"/>
            </a:endParaRPr>
          </a:p>
        </p:txBody>
      </p:sp>
      <p:sp>
        <p:nvSpPr>
          <p:cNvPr id="3" name="Content Placeholder 2"/>
          <p:cNvSpPr>
            <a:spLocks noGrp="1"/>
          </p:cNvSpPr>
          <p:nvPr>
            <p:ph sz="half" idx="2"/>
          </p:nvPr>
        </p:nvSpPr>
        <p:spPr>
          <a:xfrm>
            <a:off x="4648200" y="1920084"/>
            <a:ext cx="4038600" cy="4461243"/>
          </a:xfrm>
        </p:spPr>
        <p:txBody>
          <a:bodyPr>
            <a:normAutofit lnSpcReduction="10000"/>
          </a:bodyPr>
          <a:lstStyle/>
          <a:p>
            <a:endParaRPr lang="en-GB"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944013"/>
            <a:ext cx="4050361"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973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Tables –</a:t>
            </a:r>
            <a:r>
              <a:rPr lang="en-GB" b="1" dirty="0" smtClean="0"/>
              <a:t> </a:t>
            </a:r>
            <a:r>
              <a:rPr lang="en-GB" dirty="0" smtClean="0"/>
              <a:t>Spanning</a:t>
            </a:r>
            <a:endParaRPr lang="en-GB" dirty="0"/>
          </a:p>
        </p:txBody>
      </p:sp>
      <p:sp>
        <p:nvSpPr>
          <p:cNvPr id="4" name="Content Placeholder 3"/>
          <p:cNvSpPr>
            <a:spLocks noGrp="1"/>
          </p:cNvSpPr>
          <p:nvPr>
            <p:ph sz="half" idx="1"/>
          </p:nvPr>
        </p:nvSpPr>
        <p:spPr/>
        <p:txBody>
          <a:bodyPr>
            <a:normAutofit fontScale="77500" lnSpcReduction="20000"/>
          </a:bodyPr>
          <a:lstStyle/>
          <a:p>
            <a:pPr marL="0" indent="0">
              <a:buNone/>
            </a:pPr>
            <a:r>
              <a:rPr lang="en-GB" sz="2000" dirty="0" smtClean="0"/>
              <a:t>Individual </a:t>
            </a:r>
            <a:r>
              <a:rPr lang="en-GB" sz="2000" dirty="0" smtClean="0">
                <a:latin typeface="Consolas" panose="020B0609020204030204" pitchFamily="49" charset="0"/>
                <a:cs typeface="Consolas" panose="020B0609020204030204" pitchFamily="49" charset="0"/>
              </a:rPr>
              <a:t>&lt;td&gt;</a:t>
            </a:r>
            <a:r>
              <a:rPr lang="en-GB" sz="2000" dirty="0" smtClean="0"/>
              <a:t> or </a:t>
            </a:r>
            <a:r>
              <a:rPr lang="en-GB" sz="2000" dirty="0" smtClean="0">
                <a:latin typeface="Consolas" panose="020B0609020204030204" pitchFamily="49" charset="0"/>
                <a:cs typeface="Consolas" panose="020B0609020204030204" pitchFamily="49" charset="0"/>
              </a:rPr>
              <a:t>&lt;</a:t>
            </a:r>
            <a:r>
              <a:rPr lang="en-GB" sz="2000" dirty="0" err="1" smtClean="0">
                <a:latin typeface="Consolas" panose="020B0609020204030204" pitchFamily="49" charset="0"/>
                <a:cs typeface="Consolas" panose="020B0609020204030204" pitchFamily="49" charset="0"/>
              </a:rPr>
              <a:t>th</a:t>
            </a:r>
            <a:r>
              <a:rPr lang="en-GB" sz="2000" dirty="0" smtClean="0">
                <a:latin typeface="Consolas" panose="020B0609020204030204" pitchFamily="49" charset="0"/>
                <a:cs typeface="Consolas" panose="020B0609020204030204" pitchFamily="49" charset="0"/>
              </a:rPr>
              <a:t>&gt;</a:t>
            </a:r>
            <a:r>
              <a:rPr lang="en-GB" sz="2000" dirty="0" smtClean="0"/>
              <a:t> can span 2 or more columns (</a:t>
            </a:r>
            <a:r>
              <a:rPr lang="en-GB" sz="2000" dirty="0" err="1" smtClean="0"/>
              <a:t>colspan</a:t>
            </a:r>
            <a:r>
              <a:rPr lang="en-GB" sz="2000" dirty="0" smtClean="0"/>
              <a:t>) or rows (row span).</a:t>
            </a:r>
          </a:p>
          <a:p>
            <a:pPr marL="0" indent="0">
              <a:buNone/>
            </a:pPr>
            <a:r>
              <a:rPr lang="en-GB" sz="1300" dirty="0" smtClean="0">
                <a:latin typeface="Consolas" panose="020B0609020204030204" pitchFamily="49" charset="0"/>
                <a:cs typeface="Consolas" panose="020B0609020204030204" pitchFamily="49" charset="0"/>
              </a:rPr>
              <a:t>&lt;table&gt;</a:t>
            </a:r>
            <a:endParaRPr lang="en-GB" sz="1300" dirty="0">
              <a:latin typeface="Consolas" panose="020B0609020204030204" pitchFamily="49" charset="0"/>
              <a:cs typeface="Consolas" panose="020B0609020204030204" pitchFamily="49" charset="0"/>
            </a:endParaRPr>
          </a:p>
          <a:p>
            <a:pPr marL="0" indent="0">
              <a:buNone/>
            </a:pPr>
            <a:r>
              <a:rPr lang="en-GB" sz="1300" dirty="0" smtClean="0">
                <a:latin typeface="Consolas" panose="020B0609020204030204" pitchFamily="49" charset="0"/>
                <a:cs typeface="Consolas" panose="020B0609020204030204" pitchFamily="49" charset="0"/>
              </a:rPr>
              <a:t> &lt;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  &lt;</a:t>
            </a:r>
            <a:r>
              <a:rPr lang="en-GB" sz="1300" dirty="0" err="1">
                <a:latin typeface="Consolas" panose="020B0609020204030204" pitchFamily="49" charset="0"/>
                <a:cs typeface="Consolas" panose="020B0609020204030204" pitchFamily="49" charset="0"/>
              </a:rPr>
              <a:t>th</a:t>
            </a:r>
            <a:r>
              <a:rPr lang="en-GB" sz="1300" dirty="0">
                <a:latin typeface="Consolas" panose="020B0609020204030204" pitchFamily="49" charset="0"/>
                <a:cs typeface="Consolas" panose="020B0609020204030204" pitchFamily="49" charset="0"/>
              </a:rPr>
              <a:t>&gt;Head 1&lt;/</a:t>
            </a:r>
            <a:r>
              <a:rPr lang="en-GB" sz="1300" dirty="0" err="1">
                <a:latin typeface="Consolas" panose="020B0609020204030204" pitchFamily="49" charset="0"/>
                <a:cs typeface="Consolas" panose="020B0609020204030204" pitchFamily="49" charset="0"/>
              </a:rPr>
              <a:t>th</a:t>
            </a:r>
            <a:r>
              <a:rPr lang="en-GB" sz="1300" dirty="0">
                <a:latin typeface="Consolas" panose="020B0609020204030204" pitchFamily="49" charset="0"/>
                <a:cs typeface="Consolas" panose="020B0609020204030204" pitchFamily="49" charset="0"/>
              </a:rPr>
              <a:t>&gt;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a:t>
            </a:r>
            <a:r>
              <a:rPr lang="en-GB" sz="1300" dirty="0" err="1">
                <a:latin typeface="Consolas" panose="020B0609020204030204" pitchFamily="49" charset="0"/>
                <a:cs typeface="Consolas" panose="020B0609020204030204" pitchFamily="49" charset="0"/>
              </a:rPr>
              <a:t>th</a:t>
            </a:r>
            <a:r>
              <a:rPr lang="en-GB" sz="1300" dirty="0">
                <a:latin typeface="Consolas" panose="020B0609020204030204" pitchFamily="49" charset="0"/>
                <a:cs typeface="Consolas" panose="020B0609020204030204" pitchFamily="49" charset="0"/>
              </a:rPr>
              <a:t>&gt;Head 2&lt;/</a:t>
            </a:r>
            <a:r>
              <a:rPr lang="en-GB" sz="1300" dirty="0" err="1">
                <a:latin typeface="Consolas" panose="020B0609020204030204" pitchFamily="49" charset="0"/>
                <a:cs typeface="Consolas" panose="020B0609020204030204" pitchFamily="49" charset="0"/>
              </a:rPr>
              <a:t>th</a:t>
            </a:r>
            <a:r>
              <a:rPr lang="en-GB" sz="1300" dirty="0">
                <a:latin typeface="Consolas" panose="020B0609020204030204" pitchFamily="49" charset="0"/>
                <a:cs typeface="Consolas" panose="020B0609020204030204" pitchFamily="49" charset="0"/>
              </a:rPr>
              <a:t>&gt;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a:t>
            </a:r>
            <a:r>
              <a:rPr lang="en-GB" sz="1300" dirty="0" err="1">
                <a:latin typeface="Consolas" panose="020B0609020204030204" pitchFamily="49" charset="0"/>
                <a:cs typeface="Consolas" panose="020B0609020204030204" pitchFamily="49" charset="0"/>
              </a:rPr>
              <a:t>th</a:t>
            </a:r>
            <a:r>
              <a:rPr lang="en-GB" sz="1300" dirty="0">
                <a:latin typeface="Consolas" panose="020B0609020204030204" pitchFamily="49" charset="0"/>
                <a:cs typeface="Consolas" panose="020B0609020204030204" pitchFamily="49" charset="0"/>
              </a:rPr>
              <a:t>&gt;Head 3&lt;/</a:t>
            </a:r>
            <a:r>
              <a:rPr lang="en-GB" sz="1300" dirty="0" err="1">
                <a:latin typeface="Consolas" panose="020B0609020204030204" pitchFamily="49" charset="0"/>
                <a:cs typeface="Consolas" panose="020B0609020204030204" pitchFamily="49" charset="0"/>
              </a:rPr>
              <a:t>th</a:t>
            </a:r>
            <a:r>
              <a:rPr lang="en-GB" sz="1300" dirty="0">
                <a:latin typeface="Consolas" panose="020B0609020204030204" pitchFamily="49" charset="0"/>
                <a:cs typeface="Consolas" panose="020B0609020204030204" pitchFamily="49" charset="0"/>
              </a:rPr>
              <a:t>&gt;</a:t>
            </a:r>
          </a:p>
          <a:p>
            <a:pPr marL="0" indent="0">
              <a:buNone/>
            </a:pPr>
            <a:r>
              <a:rPr lang="en-GB" sz="1300" dirty="0" smtClean="0">
                <a:latin typeface="Consolas" panose="020B0609020204030204" pitchFamily="49" charset="0"/>
                <a:cs typeface="Consolas" panose="020B0609020204030204" pitchFamily="49" charset="0"/>
              </a:rPr>
              <a:t> &lt;/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smtClean="0">
                <a:latin typeface="Consolas" panose="020B0609020204030204" pitchFamily="49" charset="0"/>
                <a:cs typeface="Consolas" panose="020B0609020204030204" pitchFamily="49" charset="0"/>
              </a:rPr>
              <a:t> &lt;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a:t>
            </a:r>
            <a:r>
              <a:rPr lang="en-GB" sz="1300" dirty="0">
                <a:latin typeface="Consolas" panose="020B0609020204030204" pitchFamily="49" charset="0"/>
                <a:cs typeface="Consolas" panose="020B0609020204030204" pitchFamily="49" charset="0"/>
              </a:rPr>
              <a:t>td&gt;</a:t>
            </a:r>
            <a:r>
              <a:rPr lang="en-GB" sz="1300" dirty="0" err="1">
                <a:latin typeface="Consolas" panose="020B0609020204030204" pitchFamily="49" charset="0"/>
                <a:cs typeface="Consolas" panose="020B0609020204030204" pitchFamily="49" charset="0"/>
              </a:rPr>
              <a:t>xxxx</a:t>
            </a:r>
            <a:r>
              <a:rPr lang="en-GB" sz="1300" dirty="0">
                <a:latin typeface="Consolas" panose="020B0609020204030204" pitchFamily="49" charset="0"/>
                <a:cs typeface="Consolas" panose="020B0609020204030204" pitchFamily="49" charset="0"/>
              </a:rPr>
              <a:t>&lt;/td&gt;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a:t>
            </a:r>
            <a:r>
              <a:rPr lang="en-GB" sz="1300" dirty="0">
                <a:latin typeface="Consolas" panose="020B0609020204030204" pitchFamily="49" charset="0"/>
                <a:cs typeface="Consolas" panose="020B0609020204030204" pitchFamily="49" charset="0"/>
              </a:rPr>
              <a:t>td </a:t>
            </a:r>
            <a:r>
              <a:rPr lang="en-GB" sz="1300" b="1" dirty="0" err="1">
                <a:latin typeface="Consolas" panose="020B0609020204030204" pitchFamily="49" charset="0"/>
                <a:cs typeface="Consolas" panose="020B0609020204030204" pitchFamily="49" charset="0"/>
              </a:rPr>
              <a:t>colspan</a:t>
            </a:r>
            <a:r>
              <a:rPr lang="en-GB" sz="1300" b="1" dirty="0">
                <a:latin typeface="Consolas" panose="020B0609020204030204" pitchFamily="49" charset="0"/>
                <a:cs typeface="Consolas" panose="020B0609020204030204" pitchFamily="49" charset="0"/>
              </a:rPr>
              <a:t>="2"</a:t>
            </a:r>
            <a:r>
              <a:rPr lang="en-GB" sz="1300" dirty="0">
                <a:latin typeface="Consolas" panose="020B0609020204030204" pitchFamily="49" charset="0"/>
                <a:cs typeface="Consolas" panose="020B0609020204030204" pitchFamily="49" charset="0"/>
              </a:rPr>
              <a:t>&gt;</a:t>
            </a:r>
            <a:r>
              <a:rPr lang="en-GB" sz="1300" dirty="0" err="1">
                <a:latin typeface="Consolas" panose="020B0609020204030204" pitchFamily="49" charset="0"/>
                <a:cs typeface="Consolas" panose="020B0609020204030204" pitchFamily="49" charset="0"/>
              </a:rPr>
              <a:t>Colspan</a:t>
            </a:r>
            <a:r>
              <a:rPr lang="en-GB" sz="1300" dirty="0">
                <a:latin typeface="Consolas" panose="020B0609020204030204" pitchFamily="49" charset="0"/>
                <a:cs typeface="Consolas" panose="020B0609020204030204" pitchFamily="49" charset="0"/>
              </a:rPr>
              <a:t>="2"&lt;/td&gt;</a:t>
            </a:r>
          </a:p>
          <a:p>
            <a:pPr marL="0" indent="0">
              <a:buNone/>
            </a:pPr>
            <a:r>
              <a:rPr lang="en-GB" sz="1300" dirty="0" smtClean="0">
                <a:latin typeface="Consolas" panose="020B0609020204030204" pitchFamily="49" charset="0"/>
                <a:cs typeface="Consolas" panose="020B0609020204030204" pitchFamily="49" charset="0"/>
              </a:rPr>
              <a:t> &lt;/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smtClean="0">
                <a:latin typeface="Consolas" panose="020B0609020204030204" pitchFamily="49" charset="0"/>
                <a:cs typeface="Consolas" panose="020B0609020204030204" pitchFamily="49" charset="0"/>
              </a:rPr>
              <a:t> &lt;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&lt;td </a:t>
            </a:r>
            <a:r>
              <a:rPr lang="en-GB" sz="1300" b="1" dirty="0" err="1">
                <a:latin typeface="Consolas" panose="020B0609020204030204" pitchFamily="49" charset="0"/>
                <a:cs typeface="Consolas" panose="020B0609020204030204" pitchFamily="49" charset="0"/>
              </a:rPr>
              <a:t>rowspan</a:t>
            </a:r>
            <a:r>
              <a:rPr lang="en-GB" sz="1300" b="1" dirty="0">
                <a:latin typeface="Consolas" panose="020B0609020204030204" pitchFamily="49" charset="0"/>
                <a:cs typeface="Consolas" panose="020B0609020204030204" pitchFamily="49" charset="0"/>
              </a:rPr>
              <a:t>="2"</a:t>
            </a:r>
            <a:r>
              <a:rPr lang="en-GB" sz="1300" dirty="0">
                <a:latin typeface="Consolas" panose="020B0609020204030204" pitchFamily="49" charset="0"/>
                <a:cs typeface="Consolas" panose="020B0609020204030204" pitchFamily="49" charset="0"/>
              </a:rPr>
              <a:t>&gt;</a:t>
            </a:r>
            <a:r>
              <a:rPr lang="en-GB" sz="1300" dirty="0" err="1">
                <a:latin typeface="Consolas" panose="020B0609020204030204" pitchFamily="49" charset="0"/>
                <a:cs typeface="Consolas" panose="020B0609020204030204" pitchFamily="49" charset="0"/>
              </a:rPr>
              <a:t>rowspan</a:t>
            </a:r>
            <a:r>
              <a:rPr lang="en-GB" sz="1300" dirty="0">
                <a:latin typeface="Consolas" panose="020B0609020204030204" pitchFamily="49" charset="0"/>
                <a:cs typeface="Consolas" panose="020B0609020204030204" pitchFamily="49" charset="0"/>
              </a:rPr>
              <a:t>="2"&lt;/td&gt;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a:t>
            </a:r>
            <a:r>
              <a:rPr lang="en-GB" sz="1300" dirty="0">
                <a:latin typeface="Consolas" panose="020B0609020204030204" pitchFamily="49" charset="0"/>
                <a:cs typeface="Consolas" panose="020B0609020204030204" pitchFamily="49" charset="0"/>
              </a:rPr>
              <a:t>td&gt;</a:t>
            </a:r>
            <a:r>
              <a:rPr lang="en-GB" sz="1300" dirty="0" err="1">
                <a:latin typeface="Consolas" panose="020B0609020204030204" pitchFamily="49" charset="0"/>
                <a:cs typeface="Consolas" panose="020B0609020204030204" pitchFamily="49" charset="0"/>
              </a:rPr>
              <a:t>xxxx</a:t>
            </a:r>
            <a:r>
              <a:rPr lang="en-GB" sz="1300" dirty="0">
                <a:latin typeface="Consolas" panose="020B0609020204030204" pitchFamily="49" charset="0"/>
                <a:cs typeface="Consolas" panose="020B0609020204030204" pitchFamily="49" charset="0"/>
              </a:rPr>
              <a:t>&lt;/td&gt;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a:t>
            </a:r>
            <a:r>
              <a:rPr lang="en-GB" sz="1300" dirty="0">
                <a:latin typeface="Consolas" panose="020B0609020204030204" pitchFamily="49" charset="0"/>
                <a:cs typeface="Consolas" panose="020B0609020204030204" pitchFamily="49" charset="0"/>
              </a:rPr>
              <a:t>td&gt;</a:t>
            </a:r>
            <a:r>
              <a:rPr lang="en-GB" sz="1300" dirty="0" err="1">
                <a:latin typeface="Consolas" panose="020B0609020204030204" pitchFamily="49" charset="0"/>
                <a:cs typeface="Consolas" panose="020B0609020204030204" pitchFamily="49" charset="0"/>
              </a:rPr>
              <a:t>xxxx</a:t>
            </a:r>
            <a:r>
              <a:rPr lang="en-GB" sz="1300" dirty="0">
                <a:latin typeface="Consolas" panose="020B0609020204030204" pitchFamily="49" charset="0"/>
                <a:cs typeface="Consolas" panose="020B0609020204030204" pitchFamily="49" charset="0"/>
              </a:rPr>
              <a:t>&lt;/td&gt;</a:t>
            </a:r>
          </a:p>
          <a:p>
            <a:pPr marL="0" indent="0">
              <a:buNone/>
            </a:pPr>
            <a:r>
              <a:rPr lang="en-GB" sz="1300" dirty="0" smtClean="0">
                <a:latin typeface="Consolas" panose="020B0609020204030204" pitchFamily="49" charset="0"/>
                <a:cs typeface="Consolas" panose="020B0609020204030204" pitchFamily="49" charset="0"/>
              </a:rPr>
              <a:t> &lt;/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smtClean="0">
                <a:latin typeface="Consolas" panose="020B0609020204030204" pitchFamily="49" charset="0"/>
                <a:cs typeface="Consolas" panose="020B0609020204030204" pitchFamily="49" charset="0"/>
              </a:rPr>
              <a:t> &lt;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a:t>
            </a:r>
            <a:r>
              <a:rPr lang="en-GB" sz="1300" dirty="0">
                <a:latin typeface="Consolas" panose="020B0609020204030204" pitchFamily="49" charset="0"/>
                <a:cs typeface="Consolas" panose="020B0609020204030204" pitchFamily="49" charset="0"/>
              </a:rPr>
              <a:t>td&gt;</a:t>
            </a:r>
            <a:r>
              <a:rPr lang="en-GB" sz="1300" dirty="0" err="1">
                <a:latin typeface="Consolas" panose="020B0609020204030204" pitchFamily="49" charset="0"/>
                <a:cs typeface="Consolas" panose="020B0609020204030204" pitchFamily="49" charset="0"/>
              </a:rPr>
              <a:t>xxxx</a:t>
            </a:r>
            <a:r>
              <a:rPr lang="en-GB" sz="1300" dirty="0">
                <a:latin typeface="Consolas" panose="020B0609020204030204" pitchFamily="49" charset="0"/>
                <a:cs typeface="Consolas" panose="020B0609020204030204" pitchFamily="49" charset="0"/>
              </a:rPr>
              <a:t>&lt;/td&gt;</a:t>
            </a:r>
          </a:p>
          <a:p>
            <a:pPr marL="0" indent="0">
              <a:buNone/>
            </a:pPr>
            <a:r>
              <a:rPr lang="en-GB" sz="1300" dirty="0">
                <a:latin typeface="Consolas" panose="020B0609020204030204" pitchFamily="49" charset="0"/>
                <a:cs typeface="Consolas" panose="020B0609020204030204" pitchFamily="49" charset="0"/>
              </a:rPr>
              <a:t>   </a:t>
            </a:r>
            <a:r>
              <a:rPr lang="en-GB" sz="1300" dirty="0" smtClean="0">
                <a:latin typeface="Consolas" panose="020B0609020204030204" pitchFamily="49" charset="0"/>
                <a:cs typeface="Consolas" panose="020B0609020204030204" pitchFamily="49" charset="0"/>
              </a:rPr>
              <a:t>&lt;td&gt;</a:t>
            </a:r>
            <a:r>
              <a:rPr lang="en-GB" sz="1300" dirty="0" err="1" smtClean="0">
                <a:latin typeface="Consolas" panose="020B0609020204030204" pitchFamily="49" charset="0"/>
                <a:cs typeface="Consolas" panose="020B0609020204030204" pitchFamily="49" charset="0"/>
              </a:rPr>
              <a:t>xxxx</a:t>
            </a:r>
            <a:r>
              <a:rPr lang="en-GB" sz="1300" dirty="0">
                <a:latin typeface="Consolas" panose="020B0609020204030204" pitchFamily="49" charset="0"/>
                <a:cs typeface="Consolas" panose="020B0609020204030204" pitchFamily="49" charset="0"/>
              </a:rPr>
              <a:t>&lt;/td&gt;</a:t>
            </a:r>
          </a:p>
          <a:p>
            <a:pPr marL="0" indent="0">
              <a:buNone/>
            </a:pPr>
            <a:r>
              <a:rPr lang="en-GB" sz="1300" dirty="0" smtClean="0">
                <a:latin typeface="Consolas" panose="020B0609020204030204" pitchFamily="49" charset="0"/>
                <a:cs typeface="Consolas" panose="020B0609020204030204" pitchFamily="49" charset="0"/>
              </a:rPr>
              <a:t> &lt;/</a:t>
            </a:r>
            <a:r>
              <a:rPr lang="en-GB" sz="1300" dirty="0" err="1">
                <a:latin typeface="Consolas" panose="020B0609020204030204" pitchFamily="49" charset="0"/>
                <a:cs typeface="Consolas" panose="020B0609020204030204" pitchFamily="49" charset="0"/>
              </a:rPr>
              <a:t>tr</a:t>
            </a:r>
            <a:r>
              <a:rPr lang="en-GB" sz="1300" dirty="0">
                <a:latin typeface="Consolas" panose="020B0609020204030204" pitchFamily="49" charset="0"/>
                <a:cs typeface="Consolas" panose="020B0609020204030204" pitchFamily="49" charset="0"/>
              </a:rPr>
              <a:t>&gt;</a:t>
            </a:r>
          </a:p>
          <a:p>
            <a:pPr marL="0" indent="0">
              <a:buNone/>
            </a:pPr>
            <a:r>
              <a:rPr lang="en-GB" sz="1300" dirty="0" smtClean="0">
                <a:latin typeface="Consolas" panose="020B0609020204030204" pitchFamily="49" charset="0"/>
                <a:cs typeface="Consolas" panose="020B0609020204030204" pitchFamily="49" charset="0"/>
              </a:rPr>
              <a:t>&lt;/</a:t>
            </a:r>
            <a:r>
              <a:rPr lang="en-GB" sz="1300" dirty="0">
                <a:latin typeface="Consolas" panose="020B0609020204030204" pitchFamily="49" charset="0"/>
                <a:cs typeface="Consolas" panose="020B0609020204030204" pitchFamily="49" charset="0"/>
              </a:rPr>
              <a:t>table</a:t>
            </a:r>
            <a:r>
              <a:rPr lang="en-GB" sz="1300" dirty="0" smtClean="0">
                <a:latin typeface="Consolas" panose="020B0609020204030204" pitchFamily="49" charset="0"/>
                <a:cs typeface="Consolas" panose="020B0609020204030204" pitchFamily="49" charset="0"/>
              </a:rPr>
              <a:t>&gt;</a:t>
            </a:r>
          </a:p>
          <a:p>
            <a:pPr marL="0" indent="0">
              <a:buNone/>
            </a:pPr>
            <a:r>
              <a:rPr lang="en-GB" sz="2000" dirty="0"/>
              <a:t>This can get quite tough if using multiples – need to figure out what the grid would have </a:t>
            </a:r>
            <a:r>
              <a:rPr lang="en-GB" sz="2000" dirty="0" smtClean="0"/>
              <a:t>been.</a:t>
            </a:r>
            <a:endParaRPr lang="en-GB" sz="1300" dirty="0">
              <a:latin typeface="Consolas" panose="020B0609020204030204" pitchFamily="49" charset="0"/>
              <a:cs typeface="Consolas" panose="020B0609020204030204" pitchFamily="49" charset="0"/>
            </a:endParaRPr>
          </a:p>
        </p:txBody>
      </p:sp>
      <p:sp>
        <p:nvSpPr>
          <p:cNvPr id="3" name="Content Placeholder 2"/>
          <p:cNvSpPr>
            <a:spLocks noGrp="1"/>
          </p:cNvSpPr>
          <p:nvPr>
            <p:ph sz="half" idx="2"/>
          </p:nvPr>
        </p:nvSpPr>
        <p:spPr>
          <a:xfrm>
            <a:off x="4648200" y="1920084"/>
            <a:ext cx="4038600" cy="4461243"/>
          </a:xfrm>
        </p:spPr>
        <p:txBody>
          <a:bodyPr>
            <a:normAutofit fontScale="77500" lnSpcReduction="20000"/>
          </a:bodyPr>
          <a:lstStyle/>
          <a:p>
            <a:endParaRPr lang="en-GB" dirty="0" smtClean="0"/>
          </a:p>
          <a:p>
            <a:endParaRPr lang="en-GB" dirty="0"/>
          </a:p>
          <a:p>
            <a:endParaRPr lang="en-GB" dirty="0" smtClean="0"/>
          </a:p>
          <a:p>
            <a:endParaRPr lang="en-GB" dirty="0"/>
          </a:p>
          <a:p>
            <a:endParaRPr lang="en-GB" dirty="0" smtClean="0"/>
          </a:p>
          <a:p>
            <a:endParaRPr lang="en-GB" dirty="0" smtClean="0"/>
          </a:p>
          <a:p>
            <a:pPr marL="0" indent="0">
              <a:buNone/>
            </a:pPr>
            <a:endParaRPr lang="en-GB" dirty="0" smtClean="0"/>
          </a:p>
          <a:p>
            <a:pPr marL="0" indent="0">
              <a:buNone/>
            </a:pPr>
            <a:endParaRPr lang="en-GB" dirty="0"/>
          </a:p>
          <a:p>
            <a:pPr marL="0" indent="0">
              <a:buNone/>
            </a:pPr>
            <a:r>
              <a:rPr lang="en-GB" dirty="0" smtClean="0"/>
              <a:t>Border added in styling – not there normally…</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870382"/>
            <a:ext cx="38004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1907704" y="2636913"/>
            <a:ext cx="4536504" cy="115212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 name="Straight Arrow Connector 10"/>
          <p:cNvCxnSpPr/>
          <p:nvPr/>
        </p:nvCxnSpPr>
        <p:spPr>
          <a:xfrm flipV="1">
            <a:off x="1907704" y="3429000"/>
            <a:ext cx="2880320" cy="7920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351484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smtClean="0"/>
              <a:t>Exercise – Adding the League Table</a:t>
            </a:r>
            <a:endParaRPr lang="en-GB" sz="4000" dirty="0"/>
          </a:p>
        </p:txBody>
      </p:sp>
      <p:sp>
        <p:nvSpPr>
          <p:cNvPr id="3" name="Content Placeholder 2"/>
          <p:cNvSpPr>
            <a:spLocks noGrp="1"/>
          </p:cNvSpPr>
          <p:nvPr>
            <p:ph idx="1"/>
          </p:nvPr>
        </p:nvSpPr>
        <p:spPr>
          <a:xfrm>
            <a:off x="457200" y="1935480"/>
            <a:ext cx="3538736" cy="4389120"/>
          </a:xfrm>
        </p:spPr>
        <p:txBody>
          <a:bodyPr>
            <a:normAutofit/>
          </a:bodyPr>
          <a:lstStyle/>
          <a:p>
            <a:r>
              <a:rPr lang="en-GB" dirty="0" smtClean="0"/>
              <a:t>To the Hendon Herald add the league table – use a third level header.</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916832"/>
            <a:ext cx="190500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1855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Expected addition</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168894"/>
            <a:ext cx="20288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519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Tables – What they are not</a:t>
            </a:r>
            <a:endParaRPr lang="en-GB" dirty="0"/>
          </a:p>
        </p:txBody>
      </p:sp>
      <p:sp>
        <p:nvSpPr>
          <p:cNvPr id="4" name="Content Placeholder 3"/>
          <p:cNvSpPr>
            <a:spLocks noGrp="1"/>
          </p:cNvSpPr>
          <p:nvPr>
            <p:ph idx="1"/>
          </p:nvPr>
        </p:nvSpPr>
        <p:spPr/>
        <p:txBody>
          <a:bodyPr>
            <a:normAutofit fontScale="92500"/>
          </a:bodyPr>
          <a:lstStyle/>
          <a:p>
            <a:r>
              <a:rPr lang="en-GB" dirty="0" smtClean="0"/>
              <a:t>There was a religious war about whether tables should be used as layout. Using a table to layout has the (very big) pro of being easy. But the table users lost – why?</a:t>
            </a:r>
          </a:p>
          <a:p>
            <a:pPr lvl="1"/>
            <a:r>
              <a:rPr lang="en-GB" dirty="0" smtClean="0"/>
              <a:t>Harder to re-style – this is a large part of why CSS </a:t>
            </a:r>
            <a:r>
              <a:rPr lang="en-GB" dirty="0" err="1" smtClean="0"/>
              <a:t>zen</a:t>
            </a:r>
            <a:r>
              <a:rPr lang="en-GB" dirty="0" smtClean="0"/>
              <a:t> garden existed</a:t>
            </a:r>
          </a:p>
          <a:p>
            <a:pPr lvl="1"/>
            <a:r>
              <a:rPr lang="en-GB" dirty="0"/>
              <a:t>It breaks the semantic meaning of the page – tables are tables of information. </a:t>
            </a:r>
            <a:endParaRPr lang="en-GB" dirty="0" smtClean="0"/>
          </a:p>
          <a:p>
            <a:pPr lvl="1"/>
            <a:r>
              <a:rPr lang="en-GB" dirty="0" smtClean="0"/>
              <a:t>Google’s indexer follows the semantic meaning it’ll assume your page about why batman rocks/sucks is a table of info about batman – your page ranking will go down.</a:t>
            </a:r>
            <a:endParaRPr lang="en-GB" dirty="0"/>
          </a:p>
          <a:p>
            <a:pPr lvl="1"/>
            <a:r>
              <a:rPr lang="en-GB" dirty="0" smtClean="0"/>
              <a:t>Do not be tempted – think “is this actually a table?” !</a:t>
            </a:r>
          </a:p>
        </p:txBody>
      </p:sp>
    </p:spTree>
    <p:extLst>
      <p:ext uri="{BB962C8B-B14F-4D97-AF65-F5344CB8AC3E}">
        <p14:creationId xmlns:p14="http://schemas.microsoft.com/office/powerpoint/2010/main" val="32327717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Document Structure</a:t>
            </a:r>
            <a:endParaRPr lang="en-GB" dirty="0"/>
          </a:p>
        </p:txBody>
      </p:sp>
      <p:sp>
        <p:nvSpPr>
          <p:cNvPr id="3" name="Content Placeholder 2"/>
          <p:cNvSpPr>
            <a:spLocks noGrp="1"/>
          </p:cNvSpPr>
          <p:nvPr>
            <p:ph idx="1"/>
          </p:nvPr>
        </p:nvSpPr>
        <p:spPr>
          <a:xfrm>
            <a:off x="457200" y="1935480"/>
            <a:ext cx="3250704" cy="4389120"/>
          </a:xfrm>
        </p:spPr>
        <p:txBody>
          <a:bodyPr>
            <a:normAutofit/>
          </a:bodyPr>
          <a:lstStyle/>
          <a:p>
            <a:pPr marL="0" indent="0">
              <a:buNone/>
            </a:pPr>
            <a:r>
              <a:rPr lang="en-GB" dirty="0" smtClean="0"/>
              <a:t>Remember the magazine layout we had earlier? Here is the Hendon Herald again:</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916832"/>
            <a:ext cx="4123866" cy="4450702"/>
          </a:xfrm>
          <a:prstGeom prst="rect">
            <a:avLst/>
          </a:prstGeom>
          <a:ln/>
        </p:spPr>
        <p:style>
          <a:lnRef idx="2">
            <a:schemeClr val="accent6"/>
          </a:lnRef>
          <a:fillRef idx="1">
            <a:schemeClr val="lt1"/>
          </a:fillRef>
          <a:effectRef idx="0">
            <a:schemeClr val="accent6"/>
          </a:effectRef>
          <a:fontRef idx="minor">
            <a:schemeClr val="dk1"/>
          </a:fontRef>
        </p:style>
      </p:pic>
      <p:sp>
        <p:nvSpPr>
          <p:cNvPr id="5" name="TextBox 4"/>
          <p:cNvSpPr txBox="1"/>
          <p:nvPr/>
        </p:nvSpPr>
        <p:spPr>
          <a:xfrm>
            <a:off x="4137124" y="1916832"/>
            <a:ext cx="4123866" cy="369332"/>
          </a:xfrm>
          <a:prstGeom prst="rect">
            <a:avLst/>
          </a:prstGeom>
          <a:solidFill>
            <a:schemeClr val="accent4">
              <a:alpha val="64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smtClean="0"/>
              <a:t>Header</a:t>
            </a:r>
            <a:endParaRPr lang="en-GB" dirty="0"/>
          </a:p>
        </p:txBody>
      </p:sp>
      <p:sp>
        <p:nvSpPr>
          <p:cNvPr id="8" name="TextBox 7"/>
          <p:cNvSpPr txBox="1"/>
          <p:nvPr/>
        </p:nvSpPr>
        <p:spPr>
          <a:xfrm>
            <a:off x="4137124" y="2289503"/>
            <a:ext cx="3259866" cy="3492000"/>
          </a:xfrm>
          <a:prstGeom prst="rect">
            <a:avLst/>
          </a:prstGeom>
          <a:solidFill>
            <a:schemeClr val="accent4">
              <a:alpha val="64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smtClean="0"/>
              <a:t>Main</a:t>
            </a:r>
            <a:endParaRPr lang="en-GB" dirty="0"/>
          </a:p>
        </p:txBody>
      </p:sp>
      <p:sp>
        <p:nvSpPr>
          <p:cNvPr id="9" name="TextBox 8"/>
          <p:cNvSpPr txBox="1"/>
          <p:nvPr/>
        </p:nvSpPr>
        <p:spPr>
          <a:xfrm>
            <a:off x="4139952" y="5805264"/>
            <a:ext cx="4123866" cy="540000"/>
          </a:xfrm>
          <a:prstGeom prst="rect">
            <a:avLst/>
          </a:prstGeom>
          <a:solidFill>
            <a:schemeClr val="accent4">
              <a:alpha val="64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smtClean="0"/>
              <a:t>Footer</a:t>
            </a:r>
            <a:endParaRPr lang="en-GB" dirty="0"/>
          </a:p>
        </p:txBody>
      </p:sp>
      <p:sp>
        <p:nvSpPr>
          <p:cNvPr id="10" name="TextBox 9"/>
          <p:cNvSpPr txBox="1"/>
          <p:nvPr/>
        </p:nvSpPr>
        <p:spPr>
          <a:xfrm rot="5400000">
            <a:off x="6082990" y="3594607"/>
            <a:ext cx="3492000" cy="864000"/>
          </a:xfrm>
          <a:prstGeom prst="rect">
            <a:avLst/>
          </a:prstGeom>
          <a:solidFill>
            <a:schemeClr val="accent4">
              <a:alpha val="64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dirty="0" smtClean="0"/>
              <a:t>Aside</a:t>
            </a:r>
            <a:endParaRPr lang="en-GB" dirty="0"/>
          </a:p>
        </p:txBody>
      </p:sp>
    </p:spTree>
    <p:extLst>
      <p:ext uri="{BB962C8B-B14F-4D97-AF65-F5344CB8AC3E}">
        <p14:creationId xmlns:p14="http://schemas.microsoft.com/office/powerpoint/2010/main" val="238023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Document Structure</a:t>
            </a:r>
            <a:endParaRPr lang="en-GB" dirty="0"/>
          </a:p>
        </p:txBody>
      </p:sp>
      <p:sp>
        <p:nvSpPr>
          <p:cNvPr id="3" name="Content Placeholder 2"/>
          <p:cNvSpPr>
            <a:spLocks noGrp="1"/>
          </p:cNvSpPr>
          <p:nvPr>
            <p:ph idx="1"/>
          </p:nvPr>
        </p:nvSpPr>
        <p:spPr>
          <a:xfrm>
            <a:off x="457200" y="1935480"/>
            <a:ext cx="3250704" cy="4389120"/>
          </a:xfrm>
        </p:spPr>
        <p:txBody>
          <a:bodyPr>
            <a:normAutofit/>
          </a:bodyPr>
          <a:lstStyle/>
          <a:p>
            <a:pPr marL="0" indent="0">
              <a:buNone/>
            </a:pPr>
            <a:r>
              <a:rPr lang="en-GB" dirty="0" smtClean="0"/>
              <a:t>Internally, there are other structural elements:</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916832"/>
            <a:ext cx="4123866" cy="4450702"/>
          </a:xfrm>
          <a:prstGeom prst="rect">
            <a:avLst/>
          </a:prstGeom>
          <a:ln/>
        </p:spPr>
        <p:style>
          <a:lnRef idx="2">
            <a:schemeClr val="accent6"/>
          </a:lnRef>
          <a:fillRef idx="1">
            <a:schemeClr val="lt1"/>
          </a:fillRef>
          <a:effectRef idx="0">
            <a:schemeClr val="accent6"/>
          </a:effectRef>
          <a:fontRef idx="minor">
            <a:schemeClr val="dk1"/>
          </a:fontRef>
        </p:style>
      </p:pic>
      <p:sp>
        <p:nvSpPr>
          <p:cNvPr id="7" name="TextBox 6"/>
          <p:cNvSpPr txBox="1"/>
          <p:nvPr/>
        </p:nvSpPr>
        <p:spPr>
          <a:xfrm>
            <a:off x="6361881" y="1988840"/>
            <a:ext cx="864096" cy="261610"/>
          </a:xfrm>
          <a:prstGeom prst="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1100" dirty="0" smtClean="0"/>
              <a:t>Navigation</a:t>
            </a:r>
            <a:endParaRPr lang="en-GB" sz="1100" dirty="0"/>
          </a:p>
        </p:txBody>
      </p:sp>
      <p:sp>
        <p:nvSpPr>
          <p:cNvPr id="11" name="TextBox 10"/>
          <p:cNvSpPr txBox="1"/>
          <p:nvPr/>
        </p:nvSpPr>
        <p:spPr>
          <a:xfrm>
            <a:off x="7416558" y="2289503"/>
            <a:ext cx="864096" cy="972000"/>
          </a:xfrm>
          <a:prstGeom prst="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1100" dirty="0" smtClean="0"/>
              <a:t>Section</a:t>
            </a:r>
            <a:endParaRPr lang="en-GB" sz="1100" dirty="0"/>
          </a:p>
        </p:txBody>
      </p:sp>
      <p:sp>
        <p:nvSpPr>
          <p:cNvPr id="12" name="TextBox 11"/>
          <p:cNvSpPr txBox="1"/>
          <p:nvPr/>
        </p:nvSpPr>
        <p:spPr>
          <a:xfrm>
            <a:off x="7420615" y="3268116"/>
            <a:ext cx="864096" cy="972000"/>
          </a:xfrm>
          <a:prstGeom prst="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1100" dirty="0" smtClean="0"/>
              <a:t>Section</a:t>
            </a:r>
            <a:endParaRPr lang="en-GB" sz="1100" dirty="0"/>
          </a:p>
        </p:txBody>
      </p:sp>
      <p:sp>
        <p:nvSpPr>
          <p:cNvPr id="13" name="TextBox 12"/>
          <p:cNvSpPr txBox="1"/>
          <p:nvPr/>
        </p:nvSpPr>
        <p:spPr>
          <a:xfrm>
            <a:off x="4139952" y="6223467"/>
            <a:ext cx="4108309" cy="261610"/>
          </a:xfrm>
          <a:prstGeom prst="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1100" dirty="0" smtClean="0"/>
              <a:t>Section</a:t>
            </a:r>
            <a:endParaRPr lang="en-GB" sz="1100" dirty="0"/>
          </a:p>
        </p:txBody>
      </p:sp>
      <p:sp>
        <p:nvSpPr>
          <p:cNvPr id="14" name="TextBox 13"/>
          <p:cNvSpPr txBox="1"/>
          <p:nvPr/>
        </p:nvSpPr>
        <p:spPr>
          <a:xfrm>
            <a:off x="4147730" y="5805264"/>
            <a:ext cx="4108309" cy="396000"/>
          </a:xfrm>
          <a:prstGeom prst="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1100" dirty="0" smtClean="0"/>
              <a:t>Section</a:t>
            </a:r>
            <a:endParaRPr lang="en-GB" sz="1100" dirty="0"/>
          </a:p>
        </p:txBody>
      </p:sp>
      <p:sp>
        <p:nvSpPr>
          <p:cNvPr id="15" name="TextBox 14"/>
          <p:cNvSpPr txBox="1"/>
          <p:nvPr/>
        </p:nvSpPr>
        <p:spPr>
          <a:xfrm>
            <a:off x="4155844" y="2296116"/>
            <a:ext cx="3260714" cy="1440000"/>
          </a:xfrm>
          <a:prstGeom prst="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2000" dirty="0" smtClean="0"/>
              <a:t>Article</a:t>
            </a:r>
            <a:endParaRPr lang="en-GB" sz="1100" dirty="0" smtClean="0"/>
          </a:p>
        </p:txBody>
      </p:sp>
      <p:sp>
        <p:nvSpPr>
          <p:cNvPr id="16" name="TextBox 15"/>
          <p:cNvSpPr txBox="1"/>
          <p:nvPr/>
        </p:nvSpPr>
        <p:spPr>
          <a:xfrm>
            <a:off x="4167811" y="3727747"/>
            <a:ext cx="3260714" cy="1044000"/>
          </a:xfrm>
          <a:prstGeom prst="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2000" dirty="0" smtClean="0"/>
              <a:t>Article</a:t>
            </a:r>
            <a:endParaRPr lang="en-GB" sz="1100" dirty="0" smtClean="0"/>
          </a:p>
        </p:txBody>
      </p:sp>
      <p:sp>
        <p:nvSpPr>
          <p:cNvPr id="17" name="TextBox 16"/>
          <p:cNvSpPr txBox="1"/>
          <p:nvPr/>
        </p:nvSpPr>
        <p:spPr>
          <a:xfrm>
            <a:off x="4167811" y="4750546"/>
            <a:ext cx="3260714" cy="1044000"/>
          </a:xfrm>
          <a:prstGeom prst="rect">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sz="2000" dirty="0" smtClean="0"/>
              <a:t>Article</a:t>
            </a:r>
            <a:endParaRPr lang="en-GB" sz="1100" dirty="0" smtClean="0"/>
          </a:p>
        </p:txBody>
      </p:sp>
    </p:spTree>
    <p:extLst>
      <p:ext uri="{BB962C8B-B14F-4D97-AF65-F5344CB8AC3E}">
        <p14:creationId xmlns:p14="http://schemas.microsoft.com/office/powerpoint/2010/main" val="223076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2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heel(1)">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heel(1)">
                                      <p:cBhvr>
                                        <p:cTn id="37" dur="2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heel(1)">
                                      <p:cBhvr>
                                        <p:cTn id="4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How is a Web Page Structured?</a:t>
            </a:r>
            <a:endParaRPr lang="en-GB" dirty="0"/>
          </a:p>
        </p:txBody>
      </p:sp>
      <p:sp>
        <p:nvSpPr>
          <p:cNvPr id="3" name="Content Placeholder 2"/>
          <p:cNvSpPr>
            <a:spLocks noGrp="1"/>
          </p:cNvSpPr>
          <p:nvPr>
            <p:ph idx="1"/>
          </p:nvPr>
        </p:nvSpPr>
        <p:spPr/>
        <p:txBody>
          <a:bodyPr>
            <a:normAutofit/>
          </a:bodyPr>
          <a:lstStyle/>
          <a:p>
            <a:pPr marL="0" indent="0">
              <a:buNone/>
            </a:pPr>
            <a:r>
              <a:rPr lang="en-GB" dirty="0" smtClean="0"/>
              <a:t>A </a:t>
            </a:r>
            <a:r>
              <a:rPr lang="en-GB" dirty="0" err="1" smtClean="0"/>
              <a:t>webapage</a:t>
            </a:r>
            <a:r>
              <a:rPr lang="en-GB" dirty="0" smtClean="0"/>
              <a:t> is just text (they can be written in notepad), but one that </a:t>
            </a:r>
            <a:r>
              <a:rPr lang="en-GB" dirty="0"/>
              <a:t>u</a:t>
            </a:r>
            <a:r>
              <a:rPr lang="en-GB" dirty="0" smtClean="0"/>
              <a:t>ses an agreed standard – HTML : </a:t>
            </a:r>
            <a:r>
              <a:rPr lang="en-GB" dirty="0" err="1" smtClean="0"/>
              <a:t>HyperText</a:t>
            </a:r>
            <a:r>
              <a:rPr lang="en-GB" dirty="0" smtClean="0"/>
              <a:t> </a:t>
            </a:r>
            <a:r>
              <a:rPr lang="en-GB" dirty="0" err="1" smtClean="0"/>
              <a:t>Markup</a:t>
            </a:r>
            <a:r>
              <a:rPr lang="en-GB" dirty="0" smtClean="0"/>
              <a:t> Language</a:t>
            </a:r>
          </a:p>
          <a:p>
            <a:r>
              <a:rPr lang="en-GB" i="1" dirty="0" err="1" smtClean="0"/>
              <a:t>HyperText</a:t>
            </a:r>
            <a:r>
              <a:rPr lang="en-GB" i="1" dirty="0" smtClean="0"/>
              <a:t>: </a:t>
            </a:r>
            <a:r>
              <a:rPr lang="en-GB" dirty="0" smtClean="0"/>
              <a:t>Text that is capable of linking through to other text, both internally or externally</a:t>
            </a:r>
          </a:p>
          <a:p>
            <a:r>
              <a:rPr lang="en-GB" i="1" dirty="0" err="1" smtClean="0"/>
              <a:t>Markup</a:t>
            </a:r>
            <a:r>
              <a:rPr lang="en-GB" i="1" dirty="0" smtClean="0"/>
              <a:t> Language:</a:t>
            </a:r>
            <a:r>
              <a:rPr lang="en-GB" dirty="0" smtClean="0"/>
              <a:t> A way of annotating text to add information such as structure and the hyperlinks themselves. HTML uses tags in angle brackets “</a:t>
            </a:r>
            <a:r>
              <a:rPr lang="en-GB" dirty="0" smtClean="0">
                <a:solidFill>
                  <a:schemeClr val="bg1">
                    <a:lumMod val="50000"/>
                  </a:schemeClr>
                </a:solidFill>
                <a:latin typeface="Consolas" panose="020B0609020204030204" pitchFamily="49" charset="0"/>
                <a:cs typeface="Consolas" panose="020B0609020204030204" pitchFamily="49" charset="0"/>
              </a:rPr>
              <a:t>&lt;</a:t>
            </a:r>
            <a:r>
              <a:rPr lang="en-GB" i="1" dirty="0" smtClean="0">
                <a:solidFill>
                  <a:schemeClr val="bg1">
                    <a:lumMod val="50000"/>
                  </a:schemeClr>
                </a:solidFill>
                <a:latin typeface="Consolas" panose="020B0609020204030204" pitchFamily="49" charset="0"/>
                <a:cs typeface="Consolas" panose="020B0609020204030204" pitchFamily="49" charset="0"/>
              </a:rPr>
              <a:t>tag</a:t>
            </a:r>
            <a:r>
              <a:rPr lang="en-GB" dirty="0" smtClean="0">
                <a:solidFill>
                  <a:schemeClr val="bg1">
                    <a:lumMod val="50000"/>
                  </a:schemeClr>
                </a:solidFill>
                <a:latin typeface="Consolas" panose="020B0609020204030204" pitchFamily="49" charset="0"/>
                <a:cs typeface="Consolas" panose="020B0609020204030204" pitchFamily="49" charset="0"/>
              </a:rPr>
              <a:t>&gt;content&lt;/tag&gt;</a:t>
            </a:r>
            <a:r>
              <a:rPr lang="en-GB" dirty="0" smtClean="0"/>
              <a:t>” e.g.</a:t>
            </a:r>
            <a:br>
              <a:rPr lang="en-GB" dirty="0" smtClean="0"/>
            </a:br>
            <a:r>
              <a:rPr lang="en-GB" dirty="0" smtClean="0">
                <a:solidFill>
                  <a:schemeClr val="bg1">
                    <a:lumMod val="50000"/>
                  </a:schemeClr>
                </a:solidFill>
                <a:latin typeface="Consolas" panose="020B0609020204030204" pitchFamily="49" charset="0"/>
                <a:cs typeface="Consolas" panose="020B0609020204030204" pitchFamily="49" charset="0"/>
              </a:rPr>
              <a:t>&lt;title&gt;This is a Title&lt;/title&gt;</a:t>
            </a:r>
          </a:p>
        </p:txBody>
      </p:sp>
    </p:spTree>
    <p:extLst>
      <p:ext uri="{BB962C8B-B14F-4D97-AF65-F5344CB8AC3E}">
        <p14:creationId xmlns:p14="http://schemas.microsoft.com/office/powerpoint/2010/main" val="9312169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Document Structure</a:t>
            </a:r>
            <a:endParaRPr lang="en-GB" dirty="0"/>
          </a:p>
        </p:txBody>
      </p:sp>
      <p:sp>
        <p:nvSpPr>
          <p:cNvPr id="3" name="Content Placeholder 2"/>
          <p:cNvSpPr>
            <a:spLocks noGrp="1"/>
          </p:cNvSpPr>
          <p:nvPr>
            <p:ph idx="1"/>
          </p:nvPr>
        </p:nvSpPr>
        <p:spPr/>
        <p:txBody>
          <a:bodyPr>
            <a:normAutofit fontScale="70000" lnSpcReduction="20000"/>
          </a:bodyPr>
          <a:lstStyle/>
          <a:p>
            <a:pPr marL="0" indent="0">
              <a:buNone/>
            </a:pPr>
            <a:r>
              <a:rPr lang="en-GB" dirty="0" smtClean="0"/>
              <a:t>Traditionally, this was achieved with </a:t>
            </a:r>
            <a:r>
              <a:rPr lang="en-GB" dirty="0" err="1" smtClean="0"/>
              <a:t>divs.</a:t>
            </a:r>
            <a:r>
              <a:rPr lang="en-GB" dirty="0" smtClean="0"/>
              <a:t> The </a:t>
            </a:r>
            <a:r>
              <a:rPr lang="en-GB" dirty="0" err="1" smtClean="0"/>
              <a:t>divs</a:t>
            </a:r>
            <a:r>
              <a:rPr lang="en-GB" dirty="0" smtClean="0"/>
              <a:t> would be classified using either an id (e.g. </a:t>
            </a:r>
            <a:r>
              <a:rPr lang="en-GB" dirty="0" smtClean="0">
                <a:latin typeface="Consolas" panose="020B0609020204030204" pitchFamily="49" charset="0"/>
                <a:cs typeface="Consolas" panose="020B0609020204030204" pitchFamily="49" charset="0"/>
              </a:rPr>
              <a:t>&lt;div id=“footer”&gt;</a:t>
            </a:r>
            <a:r>
              <a:rPr lang="en-GB" dirty="0" smtClean="0"/>
              <a:t>), or a class. HTML5 has new elements to support this, older browsers treat these as </a:t>
            </a:r>
            <a:r>
              <a:rPr lang="en-GB" dirty="0" err="1" smtClean="0"/>
              <a:t>divs</a:t>
            </a:r>
            <a:r>
              <a:rPr lang="en-GB" dirty="0" smtClean="0"/>
              <a:t>, providing good support.</a:t>
            </a:r>
          </a:p>
          <a:p>
            <a:pPr lvl="1"/>
            <a:r>
              <a:rPr lang="en-GB" dirty="0" smtClean="0">
                <a:latin typeface="Consolas" panose="020B0609020204030204" pitchFamily="49" charset="0"/>
                <a:cs typeface="Consolas" panose="020B0609020204030204" pitchFamily="49" charset="0"/>
              </a:rPr>
              <a:t>Header</a:t>
            </a:r>
            <a:r>
              <a:rPr lang="en-GB" dirty="0" smtClean="0"/>
              <a:t> – A group of navigation and/or introductory information for it’s section. Normally at the head of the page as displayed. not to be confused with </a:t>
            </a:r>
            <a:r>
              <a:rPr lang="en-GB" dirty="0"/>
              <a:t>[</a:t>
            </a:r>
            <a:r>
              <a:rPr lang="en-GB" dirty="0" smtClean="0"/>
              <a:t>document] head or h1 headings.</a:t>
            </a:r>
          </a:p>
          <a:p>
            <a:pPr lvl="1"/>
            <a:r>
              <a:rPr lang="en-GB" dirty="0">
                <a:latin typeface="Consolas" panose="020B0609020204030204" pitchFamily="49" charset="0"/>
                <a:cs typeface="Consolas" panose="020B0609020204030204" pitchFamily="49" charset="0"/>
              </a:rPr>
              <a:t>Footer</a:t>
            </a:r>
            <a:r>
              <a:rPr lang="en-GB" dirty="0" smtClean="0"/>
              <a:t> – A footer for the thing it is in.</a:t>
            </a:r>
          </a:p>
          <a:p>
            <a:pPr lvl="1"/>
            <a:r>
              <a:rPr lang="en-GB" dirty="0">
                <a:latin typeface="Consolas" panose="020B0609020204030204" pitchFamily="49" charset="0"/>
                <a:cs typeface="Consolas" panose="020B0609020204030204" pitchFamily="49" charset="0"/>
              </a:rPr>
              <a:t>Main </a:t>
            </a:r>
            <a:r>
              <a:rPr lang="en-GB" dirty="0" smtClean="0"/>
              <a:t>– the main body of the document as displayed</a:t>
            </a:r>
          </a:p>
          <a:p>
            <a:pPr lvl="1"/>
            <a:r>
              <a:rPr lang="en-GB" dirty="0">
                <a:latin typeface="Consolas" panose="020B0609020204030204" pitchFamily="49" charset="0"/>
                <a:cs typeface="Consolas" panose="020B0609020204030204" pitchFamily="49" charset="0"/>
              </a:rPr>
              <a:t>Aside</a:t>
            </a:r>
            <a:r>
              <a:rPr lang="en-GB" dirty="0" smtClean="0"/>
              <a:t> – Stuff that is related to the document, but not part of the main </a:t>
            </a:r>
            <a:r>
              <a:rPr lang="en-GB" dirty="0" err="1" smtClean="0"/>
              <a:t>jist</a:t>
            </a:r>
            <a:r>
              <a:rPr lang="en-GB" dirty="0" smtClean="0"/>
              <a:t>. </a:t>
            </a:r>
          </a:p>
          <a:p>
            <a:pPr lvl="1"/>
            <a:r>
              <a:rPr lang="en-GB" dirty="0">
                <a:latin typeface="Consolas" panose="020B0609020204030204" pitchFamily="49" charset="0"/>
                <a:cs typeface="Consolas" panose="020B0609020204030204" pitchFamily="49" charset="0"/>
              </a:rPr>
              <a:t>Section</a:t>
            </a:r>
            <a:r>
              <a:rPr lang="en-GB" dirty="0" smtClean="0"/>
              <a:t> – a discrete item of content, possibly an individual record in a DB. Not to be used as a </a:t>
            </a:r>
            <a:r>
              <a:rPr lang="en-GB" smtClean="0"/>
              <a:t>general container.</a:t>
            </a:r>
            <a:endParaRPr lang="en-GB" dirty="0" smtClean="0"/>
          </a:p>
          <a:p>
            <a:pPr lvl="1"/>
            <a:r>
              <a:rPr lang="en-GB" dirty="0" err="1">
                <a:latin typeface="Consolas" panose="020B0609020204030204" pitchFamily="49" charset="0"/>
                <a:cs typeface="Consolas" panose="020B0609020204030204" pitchFamily="49" charset="0"/>
              </a:rPr>
              <a:t>Nav</a:t>
            </a:r>
            <a:r>
              <a:rPr lang="en-GB" dirty="0" smtClean="0"/>
              <a:t> – a section containing links to other pages in the site or parts of the page – not for use where most links are external, e.g. legal notices</a:t>
            </a:r>
          </a:p>
          <a:p>
            <a:pPr lvl="1"/>
            <a:r>
              <a:rPr lang="en-GB" dirty="0">
                <a:latin typeface="Consolas" panose="020B0609020204030204" pitchFamily="49" charset="0"/>
                <a:cs typeface="Consolas" panose="020B0609020204030204" pitchFamily="49" charset="0"/>
              </a:rPr>
              <a:t>Article</a:t>
            </a:r>
            <a:r>
              <a:rPr lang="en-GB" dirty="0" smtClean="0"/>
              <a:t> – self contained part of the document, such as a blog post or forum entry.</a:t>
            </a:r>
          </a:p>
          <a:p>
            <a:pPr marL="0" indent="0">
              <a:buNone/>
            </a:pPr>
            <a:r>
              <a:rPr lang="en-GB" dirty="0" smtClean="0"/>
              <a:t>Note that these tags do not denote position – they denote purpose, but the purpose is normally closely linked to position here. It’s possible to place more than once, might want a header, main and footer in an article.</a:t>
            </a:r>
          </a:p>
        </p:txBody>
      </p:sp>
    </p:spTree>
    <p:extLst>
      <p:ext uri="{BB962C8B-B14F-4D97-AF65-F5344CB8AC3E}">
        <p14:creationId xmlns:p14="http://schemas.microsoft.com/office/powerpoint/2010/main" val="4471637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Exercise </a:t>
            </a:r>
            <a:r>
              <a:rPr lang="en-GB" smtClean="0"/>
              <a:t>– Restructure </a:t>
            </a:r>
            <a:endParaRPr lang="en-GB" dirty="0"/>
          </a:p>
        </p:txBody>
      </p:sp>
      <p:sp>
        <p:nvSpPr>
          <p:cNvPr id="5" name="Content Placeholder 4"/>
          <p:cNvSpPr>
            <a:spLocks noGrp="1"/>
          </p:cNvSpPr>
          <p:nvPr>
            <p:ph idx="1"/>
          </p:nvPr>
        </p:nvSpPr>
        <p:spPr/>
        <p:txBody>
          <a:bodyPr>
            <a:normAutofit lnSpcReduction="10000"/>
          </a:bodyPr>
          <a:lstStyle/>
          <a:p>
            <a:pPr marL="0" indent="0">
              <a:buNone/>
            </a:pPr>
            <a:r>
              <a:rPr lang="en-GB" dirty="0" smtClean="0"/>
              <a:t>We’re now going to start laying out the Hendon Herald</a:t>
            </a:r>
          </a:p>
          <a:p>
            <a:r>
              <a:rPr lang="en-GB" dirty="0" smtClean="0"/>
              <a:t>Create a header with the main header </a:t>
            </a:r>
          </a:p>
          <a:p>
            <a:pPr lvl="1"/>
            <a:r>
              <a:rPr lang="en-GB" dirty="0" smtClean="0"/>
              <a:t>The menu is in the header too – it needs to be nested in a nav.</a:t>
            </a:r>
          </a:p>
          <a:p>
            <a:r>
              <a:rPr lang="en-GB" dirty="0" smtClean="0"/>
              <a:t>Create the footer – includes the about the editor and copyright notice.</a:t>
            </a:r>
          </a:p>
          <a:p>
            <a:r>
              <a:rPr lang="en-GB" dirty="0" smtClean="0"/>
              <a:t>Create an aside for the sports results and move in.</a:t>
            </a:r>
          </a:p>
          <a:p>
            <a:r>
              <a:rPr lang="en-GB" dirty="0" smtClean="0"/>
              <a:t>Each article should be in an article element! All articles should be in a </a:t>
            </a:r>
            <a:r>
              <a:rPr lang="en-GB" dirty="0" smtClean="0">
                <a:latin typeface="Consolas" panose="020B0609020204030204" pitchFamily="49" charset="0"/>
                <a:cs typeface="Consolas" panose="020B0609020204030204" pitchFamily="49" charset="0"/>
              </a:rPr>
              <a:t>main</a:t>
            </a:r>
            <a:r>
              <a:rPr lang="en-GB" dirty="0" smtClean="0"/>
              <a:t> tag.</a:t>
            </a:r>
          </a:p>
          <a:p>
            <a:pPr marL="0" indent="0">
              <a:buNone/>
            </a:pPr>
            <a:r>
              <a:rPr lang="en-GB" dirty="0" smtClean="0"/>
              <a:t>Other than the footer, the layout shouldn’t change.</a:t>
            </a:r>
          </a:p>
          <a:p>
            <a:endParaRPr lang="en-GB" dirty="0" smtClean="0"/>
          </a:p>
        </p:txBody>
      </p:sp>
    </p:spTree>
    <p:extLst>
      <p:ext uri="{BB962C8B-B14F-4D97-AF65-F5344CB8AC3E}">
        <p14:creationId xmlns:p14="http://schemas.microsoft.com/office/powerpoint/2010/main" val="34147019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Forms</a:t>
            </a:r>
            <a:endParaRPr lang="en-GB" dirty="0"/>
          </a:p>
        </p:txBody>
      </p:sp>
      <p:sp>
        <p:nvSpPr>
          <p:cNvPr id="3" name="Content Placeholder 2"/>
          <p:cNvSpPr>
            <a:spLocks noGrp="1"/>
          </p:cNvSpPr>
          <p:nvPr>
            <p:ph idx="1"/>
          </p:nvPr>
        </p:nvSpPr>
        <p:spPr/>
        <p:txBody>
          <a:bodyPr/>
          <a:lstStyle/>
          <a:p>
            <a:r>
              <a:rPr lang="en-GB" dirty="0" smtClean="0"/>
              <a:t>Will cover in the JavaScript course </a:t>
            </a:r>
          </a:p>
          <a:p>
            <a:r>
              <a:rPr lang="en-GB" dirty="0" smtClean="0"/>
              <a:t>No point in covering in the HTML course, form without function is more or less useless, except to look at.</a:t>
            </a:r>
            <a:endParaRPr lang="en-GB" dirty="0"/>
          </a:p>
        </p:txBody>
      </p:sp>
    </p:spTree>
    <p:extLst>
      <p:ext uri="{BB962C8B-B14F-4D97-AF65-F5344CB8AC3E}">
        <p14:creationId xmlns:p14="http://schemas.microsoft.com/office/powerpoint/2010/main" val="38675050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Favicon</a:t>
            </a:r>
            <a:endParaRPr lang="en-GB" dirty="0"/>
          </a:p>
        </p:txBody>
      </p:sp>
      <p:sp>
        <p:nvSpPr>
          <p:cNvPr id="4" name="Content Placeholder 3"/>
          <p:cNvSpPr>
            <a:spLocks noGrp="1"/>
          </p:cNvSpPr>
          <p:nvPr>
            <p:ph idx="1"/>
          </p:nvPr>
        </p:nvSpPr>
        <p:spPr/>
        <p:txBody>
          <a:bodyPr/>
          <a:lstStyle/>
          <a:p>
            <a:r>
              <a:rPr lang="en-GB" dirty="0" smtClean="0"/>
              <a:t>Favicons are the little icons that display in the tab. They are also displayed in the browser bookmarks, and the Favourites page supplied by some browsers.</a:t>
            </a:r>
          </a:p>
          <a:p>
            <a:r>
              <a:rPr lang="en-GB" dirty="0" smtClean="0"/>
              <a:t>Search online how to add a favicon and add the one in the project resources</a:t>
            </a:r>
          </a:p>
          <a:p>
            <a:r>
              <a:rPr lang="en-GB" dirty="0" smtClean="0"/>
              <a:t>Note that once you’ve defined it, it is very hard to change!</a:t>
            </a:r>
            <a:endParaRPr lang="en-GB" dirty="0"/>
          </a:p>
        </p:txBody>
      </p:sp>
    </p:spTree>
    <p:extLst>
      <p:ext uri="{BB962C8B-B14F-4D97-AF65-F5344CB8AC3E}">
        <p14:creationId xmlns:p14="http://schemas.microsoft.com/office/powerpoint/2010/main" val="2929190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Example Html: Hello World</a:t>
            </a:r>
            <a:endParaRPr lang="en-GB" dirty="0"/>
          </a:p>
        </p:txBody>
      </p:sp>
      <p:sp>
        <p:nvSpPr>
          <p:cNvPr id="3" name="Content Placeholder 2"/>
          <p:cNvSpPr>
            <a:spLocks noGrp="1"/>
          </p:cNvSpPr>
          <p:nvPr>
            <p:ph idx="1"/>
          </p:nvPr>
        </p:nvSpPr>
        <p:spPr/>
        <p:txBody>
          <a:bodyPr/>
          <a:lstStyle/>
          <a:p>
            <a:pPr marL="0" indent="0">
              <a:buNone/>
            </a:pPr>
            <a:r>
              <a:rPr lang="en-GB" dirty="0">
                <a:latin typeface="Consolas" panose="020B0609020204030204" pitchFamily="49" charset="0"/>
                <a:cs typeface="Consolas" panose="020B0609020204030204" pitchFamily="49" charset="0"/>
              </a:rPr>
              <a:t>&lt;!</a:t>
            </a:r>
            <a:r>
              <a:rPr lang="en-GB" dirty="0" err="1">
                <a:latin typeface="Consolas" panose="020B0609020204030204" pitchFamily="49" charset="0"/>
                <a:cs typeface="Consolas" panose="020B0609020204030204" pitchFamily="49" charset="0"/>
              </a:rPr>
              <a:t>doctype</a:t>
            </a:r>
            <a:r>
              <a:rPr lang="en-GB" dirty="0">
                <a:latin typeface="Consolas" panose="020B0609020204030204" pitchFamily="49" charset="0"/>
                <a:cs typeface="Consolas" panose="020B0609020204030204" pitchFamily="49" charset="0"/>
              </a:rPr>
              <a:t> html</a:t>
            </a:r>
            <a:r>
              <a:rPr lang="en-GB" dirty="0" smtClean="0">
                <a:latin typeface="Consolas" panose="020B0609020204030204" pitchFamily="49" charset="0"/>
                <a:cs typeface="Consolas" panose="020B0609020204030204" pitchFamily="49" charset="0"/>
              </a:rPr>
              <a:t>&gt;</a:t>
            </a:r>
          </a:p>
          <a:p>
            <a:pPr marL="0" indent="0">
              <a:buNone/>
            </a:pPr>
            <a:r>
              <a:rPr lang="en-GB" dirty="0" smtClean="0">
                <a:latin typeface="Consolas" panose="020B0609020204030204" pitchFamily="49" charset="0"/>
                <a:cs typeface="Consolas" panose="020B0609020204030204" pitchFamily="49" charset="0"/>
              </a:rPr>
              <a:t>&lt;html&gt;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head</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&lt;title&gt;Hello World&lt;/</a:t>
            </a:r>
            <a:r>
              <a:rPr lang="en-GB" dirty="0">
                <a:latin typeface="Consolas" panose="020B0609020204030204" pitchFamily="49" charset="0"/>
                <a:cs typeface="Consolas" panose="020B0609020204030204" pitchFamily="49" charset="0"/>
              </a:rPr>
              <a:t>title</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head</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&lt;body</a:t>
            </a:r>
            <a:r>
              <a:rPr lang="en-GB" dirty="0">
                <a:latin typeface="Consolas" panose="020B0609020204030204" pitchFamily="49" charset="0"/>
                <a:cs typeface="Consolas" panose="020B0609020204030204" pitchFamily="49" charset="0"/>
              </a:rPr>
              <a:t>&gt;</a:t>
            </a:r>
            <a:endParaRPr lang="en-GB" dirty="0" smtClean="0">
              <a:latin typeface="Consolas" panose="020B0609020204030204" pitchFamily="49" charset="0"/>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	&lt;p&gt;Hello World&lt;/</a:t>
            </a:r>
            <a:r>
              <a:rPr lang="en-GB" dirty="0">
                <a:latin typeface="Consolas" panose="020B0609020204030204" pitchFamily="49" charset="0"/>
                <a:cs typeface="Consolas" panose="020B0609020204030204" pitchFamily="49" charset="0"/>
              </a:rPr>
              <a:t>p</a:t>
            </a:r>
            <a:r>
              <a:rPr lang="en-GB" dirty="0" smtClean="0">
                <a:latin typeface="Consolas" panose="020B0609020204030204" pitchFamily="49" charset="0"/>
                <a:cs typeface="Consolas" panose="020B0609020204030204" pitchFamily="49" charset="0"/>
              </a:rPr>
              <a:t>&gt;</a:t>
            </a:r>
          </a:p>
          <a:p>
            <a:pPr marL="0" indent="0">
              <a:buNone/>
            </a:pPr>
            <a:r>
              <a:rPr lang="en-GB" dirty="0">
                <a:latin typeface="Consolas" panose="020B0609020204030204" pitchFamily="49" charset="0"/>
                <a:cs typeface="Consolas" panose="020B0609020204030204" pitchFamily="49" charset="0"/>
              </a:rPr>
              <a:t>	</a:t>
            </a:r>
            <a:r>
              <a:rPr lang="en-GB" dirty="0" smtClean="0">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body</a:t>
            </a:r>
            <a:r>
              <a:rPr lang="en-GB" dirty="0" smtClean="0">
                <a:latin typeface="Consolas" panose="020B0609020204030204" pitchFamily="49" charset="0"/>
                <a:cs typeface="Consolas" panose="020B0609020204030204" pitchFamily="49" charset="0"/>
              </a:rPr>
              <a:t>&gt;</a:t>
            </a:r>
          </a:p>
          <a:p>
            <a:pPr marL="0" indent="0">
              <a:buNone/>
            </a:pPr>
            <a:r>
              <a:rPr lang="en-GB" dirty="0" smtClean="0">
                <a:latin typeface="Consolas" panose="020B0609020204030204" pitchFamily="49" charset="0"/>
                <a:cs typeface="Consolas" panose="020B0609020204030204" pitchFamily="49" charset="0"/>
              </a:rPr>
              <a:t>&lt;/</a:t>
            </a:r>
            <a:r>
              <a:rPr lang="en-GB" dirty="0">
                <a:latin typeface="Consolas" panose="020B0609020204030204" pitchFamily="49" charset="0"/>
                <a:cs typeface="Consolas" panose="020B0609020204030204" pitchFamily="49" charset="0"/>
              </a:rPr>
              <a:t>html&gt;</a:t>
            </a:r>
          </a:p>
        </p:txBody>
      </p:sp>
      <p:grpSp>
        <p:nvGrpSpPr>
          <p:cNvPr id="72" name="Group 71"/>
          <p:cNvGrpSpPr/>
          <p:nvPr/>
        </p:nvGrpSpPr>
        <p:grpSpPr>
          <a:xfrm>
            <a:off x="3275856" y="1988840"/>
            <a:ext cx="4268559" cy="369332"/>
            <a:chOff x="3275856" y="1988840"/>
            <a:chExt cx="4268559" cy="369332"/>
          </a:xfrm>
        </p:grpSpPr>
        <p:sp>
          <p:nvSpPr>
            <p:cNvPr id="4" name="TextBox 3"/>
            <p:cNvSpPr txBox="1"/>
            <p:nvPr/>
          </p:nvSpPr>
          <p:spPr>
            <a:xfrm>
              <a:off x="4499992" y="1988840"/>
              <a:ext cx="3044423" cy="369332"/>
            </a:xfrm>
            <a:prstGeom prst="rect">
              <a:avLst/>
            </a:prstGeom>
            <a:noFill/>
          </p:spPr>
          <p:txBody>
            <a:bodyPr wrap="none" rtlCol="0">
              <a:spAutoFit/>
            </a:bodyPr>
            <a:lstStyle/>
            <a:p>
              <a:r>
                <a:rPr lang="en-GB" dirty="0" smtClean="0">
                  <a:solidFill>
                    <a:schemeClr val="accent3"/>
                  </a:solidFill>
                  <a:latin typeface="Helvetica" panose="020B0604020202030204" pitchFamily="34" charset="0"/>
                </a:rPr>
                <a:t>Document Type Declaration</a:t>
              </a:r>
              <a:endParaRPr lang="en-GB" dirty="0">
                <a:solidFill>
                  <a:schemeClr val="accent3"/>
                </a:solidFill>
                <a:latin typeface="Helvetica" panose="020B0604020202030204" pitchFamily="34" charset="0"/>
              </a:endParaRPr>
            </a:p>
          </p:txBody>
        </p:sp>
        <p:cxnSp>
          <p:nvCxnSpPr>
            <p:cNvPr id="12" name="Straight Arrow Connector 11"/>
            <p:cNvCxnSpPr>
              <a:stCxn id="4" idx="1"/>
            </p:cNvCxnSpPr>
            <p:nvPr/>
          </p:nvCxnSpPr>
          <p:spPr>
            <a:xfrm flipH="1">
              <a:off x="3275856" y="2173506"/>
              <a:ext cx="1224136"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grpSp>
        <p:nvGrpSpPr>
          <p:cNvPr id="73" name="Group 72"/>
          <p:cNvGrpSpPr/>
          <p:nvPr/>
        </p:nvGrpSpPr>
        <p:grpSpPr>
          <a:xfrm>
            <a:off x="1619672" y="2636913"/>
            <a:ext cx="7404313" cy="3384374"/>
            <a:chOff x="1619672" y="2636913"/>
            <a:chExt cx="7404313" cy="3384374"/>
          </a:xfrm>
        </p:grpSpPr>
        <p:sp>
          <p:nvSpPr>
            <p:cNvPr id="5" name="TextBox 4"/>
            <p:cNvSpPr txBox="1"/>
            <p:nvPr/>
          </p:nvSpPr>
          <p:spPr>
            <a:xfrm>
              <a:off x="8028384" y="4020453"/>
              <a:ext cx="995601" cy="584775"/>
            </a:xfrm>
            <a:prstGeom prst="rect">
              <a:avLst/>
            </a:prstGeom>
            <a:noFill/>
          </p:spPr>
          <p:txBody>
            <a:bodyPr wrap="square" rtlCol="0">
              <a:spAutoFit/>
            </a:bodyPr>
            <a:lstStyle/>
            <a:p>
              <a:r>
                <a:rPr lang="en-GB" b="1" dirty="0" smtClean="0">
                  <a:solidFill>
                    <a:schemeClr val="accent3"/>
                  </a:solidFill>
                  <a:latin typeface="Helvetica" panose="020B0604020202030204" pitchFamily="34" charset="0"/>
                </a:rPr>
                <a:t>HTML</a:t>
              </a:r>
              <a:r>
                <a:rPr lang="en-GB" dirty="0" smtClean="0">
                  <a:solidFill>
                    <a:schemeClr val="accent3"/>
                  </a:solidFill>
                  <a:latin typeface="Helvetica" panose="020B0604020202030204" pitchFamily="34" charset="0"/>
                </a:rPr>
                <a:t>:</a:t>
              </a:r>
            </a:p>
            <a:p>
              <a:r>
                <a:rPr lang="en-GB" sz="1400" dirty="0" smtClean="0">
                  <a:solidFill>
                    <a:schemeClr val="accent3"/>
                  </a:solidFill>
                  <a:latin typeface="Helvetica" panose="020B0604020202030204" pitchFamily="34" charset="0"/>
                </a:rPr>
                <a:t>Root Tag</a:t>
              </a:r>
              <a:endParaRPr lang="en-GB" sz="1400" dirty="0">
                <a:solidFill>
                  <a:schemeClr val="accent3"/>
                </a:solidFill>
                <a:latin typeface="Helvetica" panose="020B0604020202030204" pitchFamily="34" charset="0"/>
              </a:endParaRPr>
            </a:p>
          </p:txBody>
        </p:sp>
        <p:cxnSp>
          <p:nvCxnSpPr>
            <p:cNvPr id="14" name="Straight Arrow Connector 13"/>
            <p:cNvCxnSpPr/>
            <p:nvPr/>
          </p:nvCxnSpPr>
          <p:spPr>
            <a:xfrm rot="10800000">
              <a:off x="1619672" y="2636913"/>
              <a:ext cx="6408712" cy="1663234"/>
            </a:xfrm>
            <a:prstGeom prst="bentConnector3">
              <a:avLst>
                <a:gd name="adj1" fmla="val 12813"/>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5" idx="1"/>
            </p:cNvCxnSpPr>
            <p:nvPr/>
          </p:nvCxnSpPr>
          <p:spPr>
            <a:xfrm rot="10800000" flipV="1">
              <a:off x="1763688" y="4312840"/>
              <a:ext cx="6264696" cy="1708447"/>
            </a:xfrm>
            <a:prstGeom prst="bentConnector3">
              <a:avLst>
                <a:gd name="adj1" fmla="val 13222"/>
              </a:avLst>
            </a:prstGeom>
            <a:ln>
              <a:tailEnd type="arrow"/>
            </a:ln>
          </p:spPr>
          <p:style>
            <a:lnRef idx="2">
              <a:schemeClr val="accent4"/>
            </a:lnRef>
            <a:fillRef idx="0">
              <a:schemeClr val="accent4"/>
            </a:fillRef>
            <a:effectRef idx="1">
              <a:schemeClr val="accent4"/>
            </a:effectRef>
            <a:fontRef idx="minor">
              <a:schemeClr val="tx1"/>
            </a:fontRef>
          </p:style>
        </p:cxnSp>
      </p:grpSp>
      <p:grpSp>
        <p:nvGrpSpPr>
          <p:cNvPr id="77" name="Group 76"/>
          <p:cNvGrpSpPr/>
          <p:nvPr/>
        </p:nvGrpSpPr>
        <p:grpSpPr>
          <a:xfrm>
            <a:off x="107504" y="3133417"/>
            <a:ext cx="1656184" cy="1015663"/>
            <a:chOff x="107504" y="3133417"/>
            <a:chExt cx="1656184" cy="1015663"/>
          </a:xfrm>
        </p:grpSpPr>
        <p:sp>
          <p:nvSpPr>
            <p:cNvPr id="6" name="TextBox 5"/>
            <p:cNvSpPr txBox="1"/>
            <p:nvPr/>
          </p:nvSpPr>
          <p:spPr>
            <a:xfrm>
              <a:off x="107504" y="3133417"/>
              <a:ext cx="1222518" cy="1015663"/>
            </a:xfrm>
            <a:prstGeom prst="rect">
              <a:avLst/>
            </a:prstGeom>
            <a:noFill/>
          </p:spPr>
          <p:txBody>
            <a:bodyPr wrap="square" rtlCol="0">
              <a:spAutoFit/>
            </a:bodyPr>
            <a:lstStyle/>
            <a:p>
              <a:r>
                <a:rPr lang="en-GB" b="1" dirty="0" smtClean="0">
                  <a:solidFill>
                    <a:schemeClr val="accent3"/>
                  </a:solidFill>
                  <a:latin typeface="Helvetica" panose="020B0604020202030204" pitchFamily="34" charset="0"/>
                </a:rPr>
                <a:t>Head</a:t>
              </a:r>
              <a:r>
                <a:rPr lang="en-GB" dirty="0" smtClean="0">
                  <a:solidFill>
                    <a:schemeClr val="accent3"/>
                  </a:solidFill>
                  <a:latin typeface="Helvetica" panose="020B0604020202030204" pitchFamily="34" charset="0"/>
                </a:rPr>
                <a:t>: </a:t>
              </a:r>
              <a:br>
                <a:rPr lang="en-GB" dirty="0" smtClean="0">
                  <a:solidFill>
                    <a:schemeClr val="accent3"/>
                  </a:solidFill>
                  <a:latin typeface="Helvetica" panose="020B0604020202030204" pitchFamily="34" charset="0"/>
                </a:rPr>
              </a:br>
              <a:r>
                <a:rPr lang="en-GB" sz="1400" dirty="0" smtClean="0">
                  <a:solidFill>
                    <a:schemeClr val="accent3"/>
                  </a:solidFill>
                  <a:latin typeface="Helvetica" panose="020B0604020202030204" pitchFamily="34" charset="0"/>
                </a:rPr>
                <a:t>Contains information about page</a:t>
              </a:r>
              <a:endParaRPr lang="en-GB" sz="1400" dirty="0">
                <a:solidFill>
                  <a:schemeClr val="accent3"/>
                </a:solidFill>
                <a:latin typeface="Helvetica" panose="020B0604020202030204" pitchFamily="34" charset="0"/>
              </a:endParaRPr>
            </a:p>
          </p:txBody>
        </p:sp>
        <p:cxnSp>
          <p:nvCxnSpPr>
            <p:cNvPr id="18" name="Straight Arrow Connector 17"/>
            <p:cNvCxnSpPr>
              <a:stCxn id="6" idx="3"/>
            </p:cNvCxnSpPr>
            <p:nvPr/>
          </p:nvCxnSpPr>
          <p:spPr>
            <a:xfrm flipV="1">
              <a:off x="1330022" y="3284984"/>
              <a:ext cx="433666" cy="356265"/>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1" name="Straight Arrow Connector 20"/>
            <p:cNvCxnSpPr/>
            <p:nvPr/>
          </p:nvCxnSpPr>
          <p:spPr>
            <a:xfrm>
              <a:off x="1330022" y="3619036"/>
              <a:ext cx="433666" cy="401417"/>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grpSp>
        <p:nvGrpSpPr>
          <p:cNvPr id="74" name="Group 73"/>
          <p:cNvGrpSpPr/>
          <p:nvPr/>
        </p:nvGrpSpPr>
        <p:grpSpPr>
          <a:xfrm>
            <a:off x="3707904" y="3789040"/>
            <a:ext cx="2571742" cy="862935"/>
            <a:chOff x="3707904" y="3789040"/>
            <a:chExt cx="2571742" cy="862935"/>
          </a:xfrm>
        </p:grpSpPr>
        <p:sp>
          <p:nvSpPr>
            <p:cNvPr id="9" name="TextBox 8"/>
            <p:cNvSpPr txBox="1"/>
            <p:nvPr/>
          </p:nvSpPr>
          <p:spPr>
            <a:xfrm>
              <a:off x="4499992" y="3851756"/>
              <a:ext cx="1779654" cy="800219"/>
            </a:xfrm>
            <a:prstGeom prst="rect">
              <a:avLst/>
            </a:prstGeom>
            <a:noFill/>
          </p:spPr>
          <p:txBody>
            <a:bodyPr wrap="square" rtlCol="0">
              <a:spAutoFit/>
            </a:bodyPr>
            <a:lstStyle/>
            <a:p>
              <a:r>
                <a:rPr lang="en-GB" b="1" dirty="0" smtClean="0">
                  <a:solidFill>
                    <a:schemeClr val="accent3"/>
                  </a:solidFill>
                  <a:latin typeface="Helvetica" panose="020B0604020202030204" pitchFamily="34" charset="0"/>
                </a:rPr>
                <a:t>Title: </a:t>
              </a:r>
              <a:br>
                <a:rPr lang="en-GB" b="1" dirty="0" smtClean="0">
                  <a:solidFill>
                    <a:schemeClr val="accent3"/>
                  </a:solidFill>
                  <a:latin typeface="Helvetica" panose="020B0604020202030204" pitchFamily="34" charset="0"/>
                </a:rPr>
              </a:br>
              <a:r>
                <a:rPr lang="en-GB" sz="1400" dirty="0" smtClean="0">
                  <a:solidFill>
                    <a:schemeClr val="accent3"/>
                  </a:solidFill>
                  <a:latin typeface="Helvetica" panose="020B0604020202030204" pitchFamily="34" charset="0"/>
                </a:rPr>
                <a:t>Normally displayed in browser tab</a:t>
              </a:r>
              <a:endParaRPr lang="en-GB" sz="1400" dirty="0">
                <a:solidFill>
                  <a:schemeClr val="accent3"/>
                </a:solidFill>
                <a:latin typeface="Helvetica" panose="020B0604020202030204" pitchFamily="34" charset="0"/>
              </a:endParaRPr>
            </a:p>
          </p:txBody>
        </p:sp>
        <p:cxnSp>
          <p:nvCxnSpPr>
            <p:cNvPr id="23" name="Straight Arrow Connector 22"/>
            <p:cNvCxnSpPr>
              <a:stCxn id="9" idx="1"/>
            </p:cNvCxnSpPr>
            <p:nvPr/>
          </p:nvCxnSpPr>
          <p:spPr>
            <a:xfrm flipH="1" flipV="1">
              <a:off x="3707904" y="3789040"/>
              <a:ext cx="792088" cy="462826"/>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grpSp>
        <p:nvGrpSpPr>
          <p:cNvPr id="76" name="Group 75"/>
          <p:cNvGrpSpPr/>
          <p:nvPr/>
        </p:nvGrpSpPr>
        <p:grpSpPr>
          <a:xfrm>
            <a:off x="107504" y="4717087"/>
            <a:ext cx="1656184" cy="656129"/>
            <a:chOff x="107504" y="4717087"/>
            <a:chExt cx="1656184" cy="656129"/>
          </a:xfrm>
        </p:grpSpPr>
        <p:sp>
          <p:nvSpPr>
            <p:cNvPr id="7" name="TextBox 6"/>
            <p:cNvSpPr txBox="1"/>
            <p:nvPr/>
          </p:nvSpPr>
          <p:spPr>
            <a:xfrm>
              <a:off x="107504" y="4725144"/>
              <a:ext cx="1249060" cy="584775"/>
            </a:xfrm>
            <a:prstGeom prst="rect">
              <a:avLst/>
            </a:prstGeom>
            <a:noFill/>
          </p:spPr>
          <p:txBody>
            <a:bodyPr wrap="none" rtlCol="0">
              <a:spAutoFit/>
            </a:bodyPr>
            <a:lstStyle/>
            <a:p>
              <a:r>
                <a:rPr lang="en-GB" b="1" dirty="0" smtClean="0">
                  <a:solidFill>
                    <a:schemeClr val="accent3"/>
                  </a:solidFill>
                  <a:latin typeface="Helvetica" panose="020B0604020202030204" pitchFamily="34" charset="0"/>
                </a:rPr>
                <a:t>Body:</a:t>
              </a:r>
              <a:br>
                <a:rPr lang="en-GB" b="1" dirty="0" smtClean="0">
                  <a:solidFill>
                    <a:schemeClr val="accent3"/>
                  </a:solidFill>
                  <a:latin typeface="Helvetica" panose="020B0604020202030204" pitchFamily="34" charset="0"/>
                </a:rPr>
              </a:br>
              <a:r>
                <a:rPr lang="en-GB" sz="1400" dirty="0" smtClean="0">
                  <a:solidFill>
                    <a:schemeClr val="accent3"/>
                  </a:solidFill>
                  <a:latin typeface="Helvetica" panose="020B0604020202030204" pitchFamily="34" charset="0"/>
                </a:rPr>
                <a:t>Main Content</a:t>
              </a:r>
              <a:endParaRPr lang="en-GB" dirty="0">
                <a:solidFill>
                  <a:schemeClr val="accent3"/>
                </a:solidFill>
                <a:latin typeface="Helvetica" panose="020B0604020202030204" pitchFamily="34" charset="0"/>
              </a:endParaRPr>
            </a:p>
          </p:txBody>
        </p:sp>
        <p:cxnSp>
          <p:nvCxnSpPr>
            <p:cNvPr id="25" name="Straight Arrow Connector 24"/>
            <p:cNvCxnSpPr>
              <a:stCxn id="7" idx="3"/>
            </p:cNvCxnSpPr>
            <p:nvPr/>
          </p:nvCxnSpPr>
          <p:spPr>
            <a:xfrm flipV="1">
              <a:off x="1356564" y="4717087"/>
              <a:ext cx="407124" cy="300445"/>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7" name="Straight Arrow Connector 26"/>
            <p:cNvCxnSpPr>
              <a:stCxn id="7" idx="3"/>
            </p:cNvCxnSpPr>
            <p:nvPr/>
          </p:nvCxnSpPr>
          <p:spPr>
            <a:xfrm>
              <a:off x="1356564" y="5017532"/>
              <a:ext cx="335116" cy="35568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grpSp>
        <p:nvGrpSpPr>
          <p:cNvPr id="75" name="Group 74"/>
          <p:cNvGrpSpPr/>
          <p:nvPr/>
        </p:nvGrpSpPr>
        <p:grpSpPr>
          <a:xfrm>
            <a:off x="4499992" y="5189494"/>
            <a:ext cx="2011712" cy="697070"/>
            <a:chOff x="4499992" y="5189494"/>
            <a:chExt cx="2011712" cy="697070"/>
          </a:xfrm>
        </p:grpSpPr>
        <p:sp>
          <p:nvSpPr>
            <p:cNvPr id="10" name="TextBox 9"/>
            <p:cNvSpPr txBox="1"/>
            <p:nvPr/>
          </p:nvSpPr>
          <p:spPr>
            <a:xfrm>
              <a:off x="5249820" y="5517232"/>
              <a:ext cx="1261884" cy="369332"/>
            </a:xfrm>
            <a:prstGeom prst="rect">
              <a:avLst/>
            </a:prstGeom>
            <a:noFill/>
          </p:spPr>
          <p:txBody>
            <a:bodyPr wrap="none" rtlCol="0">
              <a:spAutoFit/>
            </a:bodyPr>
            <a:lstStyle/>
            <a:p>
              <a:r>
                <a:rPr lang="en-GB" dirty="0" smtClean="0">
                  <a:solidFill>
                    <a:schemeClr val="accent3"/>
                  </a:solidFill>
                  <a:latin typeface="Helvetica" panose="020B0604020202030204" pitchFamily="34" charset="0"/>
                </a:rPr>
                <a:t>Paragraph</a:t>
              </a:r>
              <a:endParaRPr lang="en-GB" dirty="0">
                <a:solidFill>
                  <a:schemeClr val="accent3"/>
                </a:solidFill>
                <a:latin typeface="Helvetica" panose="020B0604020202030204" pitchFamily="34" charset="0"/>
              </a:endParaRPr>
            </a:p>
          </p:txBody>
        </p:sp>
        <p:cxnSp>
          <p:nvCxnSpPr>
            <p:cNvPr id="29" name="Straight Arrow Connector 28"/>
            <p:cNvCxnSpPr>
              <a:stCxn id="10" idx="1"/>
            </p:cNvCxnSpPr>
            <p:nvPr/>
          </p:nvCxnSpPr>
          <p:spPr>
            <a:xfrm flipH="1" flipV="1">
              <a:off x="4499992" y="5189494"/>
              <a:ext cx="749828" cy="51240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28105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2"/>
                                        </p:tgtEl>
                                      </p:cBhvr>
                                    </p:animEffect>
                                    <p:set>
                                      <p:cBhvr>
                                        <p:cTn id="12" dur="1" fill="hold">
                                          <p:stCondLst>
                                            <p:cond delay="499"/>
                                          </p:stCondLst>
                                        </p:cTn>
                                        <p:tgtEl>
                                          <p:spTgt spid="7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3"/>
                                        </p:tgtEl>
                                      </p:cBhvr>
                                    </p:animEffect>
                                    <p:set>
                                      <p:cBhvr>
                                        <p:cTn id="20" dur="1" fill="hold">
                                          <p:stCondLst>
                                            <p:cond delay="499"/>
                                          </p:stCondLst>
                                        </p:cTn>
                                        <p:tgtEl>
                                          <p:spTgt spid="73"/>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500"/>
                                        <p:tgtEl>
                                          <p:spTgt spid="77"/>
                                        </p:tgtEl>
                                      </p:cBhvr>
                                    </p:animEffect>
                                  </p:childTnLst>
                                </p:cTn>
                              </p:par>
                              <p:par>
                                <p:cTn id="24" presetID="10" presetClass="entr" presetSubtype="0" fill="hold"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7"/>
                                        </p:tgtEl>
                                      </p:cBhvr>
                                    </p:animEffect>
                                    <p:set>
                                      <p:cBhvr>
                                        <p:cTn id="31" dur="1" fill="hold">
                                          <p:stCondLst>
                                            <p:cond delay="499"/>
                                          </p:stCondLst>
                                        </p:cTn>
                                        <p:tgtEl>
                                          <p:spTgt spid="7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74"/>
                                        </p:tgtEl>
                                      </p:cBhvr>
                                    </p:animEffect>
                                    <p:set>
                                      <p:cBhvr>
                                        <p:cTn id="34" dur="1" fill="hold">
                                          <p:stCondLst>
                                            <p:cond delay="499"/>
                                          </p:stCondLst>
                                        </p:cTn>
                                        <p:tgtEl>
                                          <p:spTgt spid="74"/>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10" presetClass="entr" presetSubtype="0" fill="hold"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500"/>
                                        <p:tgtEl>
                                          <p:spTgt spid="73"/>
                                        </p:tgtEl>
                                      </p:cBhvr>
                                    </p:animEffect>
                                  </p:childTnLst>
                                </p:cTn>
                              </p:par>
                              <p:par>
                                <p:cTn id="49" presetID="10"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par>
                                <p:cTn id="52" presetID="10" presetClass="entr" presetSubtype="0" fill="hold"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Page Structure</a:t>
            </a:r>
            <a:endParaRPr lang="en-GB" dirty="0"/>
          </a:p>
        </p:txBody>
      </p:sp>
      <p:sp>
        <p:nvSpPr>
          <p:cNvPr id="3" name="Content Placeholder 2"/>
          <p:cNvSpPr>
            <a:spLocks noGrp="1"/>
          </p:cNvSpPr>
          <p:nvPr>
            <p:ph idx="1"/>
          </p:nvPr>
        </p:nvSpPr>
        <p:spPr/>
        <p:txBody>
          <a:bodyPr/>
          <a:lstStyle/>
          <a:p>
            <a:r>
              <a:rPr lang="en-GB" dirty="0" smtClean="0"/>
              <a:t>Page structure is important</a:t>
            </a:r>
          </a:p>
          <a:p>
            <a:pPr lvl="1"/>
            <a:r>
              <a:rPr lang="en-GB" dirty="0" smtClean="0"/>
              <a:t>It provides meaning to the page</a:t>
            </a:r>
          </a:p>
          <a:p>
            <a:pPr lvl="1"/>
            <a:r>
              <a:rPr lang="en-GB" dirty="0" smtClean="0"/>
              <a:t>Google uses this meaning to work out what the page is about – it gives more weight to important words in a main heading than a paragraph</a:t>
            </a:r>
          </a:p>
          <a:p>
            <a:pPr lvl="1"/>
            <a:r>
              <a:rPr lang="en-GB" dirty="0" smtClean="0"/>
              <a:t>We hang the layout off the tags – all headings on a site will be styled more or less the same way. </a:t>
            </a:r>
          </a:p>
          <a:p>
            <a:pPr marL="0" indent="0">
              <a:buNone/>
            </a:pPr>
            <a:endParaRPr lang="en-GB" dirty="0"/>
          </a:p>
          <a:p>
            <a:pPr marL="0" indent="0">
              <a:buNone/>
            </a:pPr>
            <a:r>
              <a:rPr lang="en-GB" dirty="0" smtClean="0"/>
              <a:t>We’ll take a look at a magazine and see how it is broken down.</a:t>
            </a:r>
            <a:endParaRPr lang="en-GB" dirty="0"/>
          </a:p>
        </p:txBody>
      </p:sp>
    </p:spTree>
    <p:extLst>
      <p:ext uri="{BB962C8B-B14F-4D97-AF65-F5344CB8AC3E}">
        <p14:creationId xmlns:p14="http://schemas.microsoft.com/office/powerpoint/2010/main" val="2555973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1 – Magazine</a:t>
            </a:r>
            <a:endParaRPr lang="en-GB"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520" y="2060848"/>
            <a:ext cx="2705754"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1520" y="1916832"/>
            <a:ext cx="2808312" cy="432048"/>
          </a:xfrm>
          <a:prstGeom prst="rect">
            <a:avLst/>
          </a:prstGeom>
          <a:solidFill>
            <a:srgbClr val="06786D">
              <a:alpha val="50196"/>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Header</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6" name="Rectangle 5"/>
          <p:cNvSpPr/>
          <p:nvPr/>
        </p:nvSpPr>
        <p:spPr>
          <a:xfrm>
            <a:off x="251520" y="6237312"/>
            <a:ext cx="2808312" cy="432048"/>
          </a:xfrm>
          <a:prstGeom prst="rect">
            <a:avLst/>
          </a:prstGeom>
          <a:solidFill>
            <a:srgbClr val="06786D">
              <a:alpha val="50196"/>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Footer</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7" name="Rectangle 6"/>
          <p:cNvSpPr/>
          <p:nvPr/>
        </p:nvSpPr>
        <p:spPr>
          <a:xfrm>
            <a:off x="251520" y="2348880"/>
            <a:ext cx="2808312" cy="3888432"/>
          </a:xfrm>
          <a:prstGeom prst="rect">
            <a:avLst/>
          </a:prstGeom>
          <a:solidFill>
            <a:srgbClr val="06786D">
              <a:alpha val="50196"/>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Body</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8" name="Rectangle 7"/>
          <p:cNvSpPr/>
          <p:nvPr/>
        </p:nvSpPr>
        <p:spPr>
          <a:xfrm>
            <a:off x="1043609" y="2348879"/>
            <a:ext cx="2016224" cy="2592288"/>
          </a:xfrm>
          <a:prstGeom prst="rect">
            <a:avLst/>
          </a:prstGeom>
          <a:solidFill>
            <a:schemeClr val="accent5">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
            </a:r>
            <a:b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b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
            </a:r>
            <a:b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b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Article</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9" name="Rectangle 8"/>
          <p:cNvSpPr/>
          <p:nvPr/>
        </p:nvSpPr>
        <p:spPr>
          <a:xfrm rot="16200000">
            <a:off x="-1295986" y="3896386"/>
            <a:ext cx="3887101" cy="792088"/>
          </a:xfrm>
          <a:prstGeom prst="rect">
            <a:avLst/>
          </a:prstGeom>
          <a:solidFill>
            <a:schemeClr val="accent5">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Sidebar</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10" name="Rectangle 9"/>
          <p:cNvSpPr/>
          <p:nvPr/>
        </p:nvSpPr>
        <p:spPr>
          <a:xfrm>
            <a:off x="1043609" y="4941168"/>
            <a:ext cx="2016224" cy="1296144"/>
          </a:xfrm>
          <a:prstGeom prst="rect">
            <a:avLst/>
          </a:prstGeom>
          <a:solidFill>
            <a:schemeClr val="accent5">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Article</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11" name="Rectangle 10"/>
          <p:cNvSpPr/>
          <p:nvPr/>
        </p:nvSpPr>
        <p:spPr>
          <a:xfrm>
            <a:off x="1043608" y="2348880"/>
            <a:ext cx="2016224" cy="396044"/>
          </a:xfrm>
          <a:prstGeom prst="rect">
            <a:avLst/>
          </a:prstGeom>
          <a:solidFill>
            <a:schemeClr val="accent1">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Heading</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12" name="Rectangle 11"/>
          <p:cNvSpPr/>
          <p:nvPr/>
        </p:nvSpPr>
        <p:spPr>
          <a:xfrm>
            <a:off x="1763688" y="2861827"/>
            <a:ext cx="1224136" cy="792088"/>
          </a:xfrm>
          <a:prstGeom prst="rect">
            <a:avLst/>
          </a:prstGeom>
          <a:solidFill>
            <a:schemeClr val="accent1">
              <a:alpha val="50196"/>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rPr>
              <a:t>Image</a:t>
            </a:r>
            <a:endParaRPr lang="en-GB"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panose="020B0604020202030204" pitchFamily="34" charset="0"/>
            </a:endParaRPr>
          </a:p>
        </p:txBody>
      </p:sp>
      <p:sp>
        <p:nvSpPr>
          <p:cNvPr id="5" name="TextBox 4"/>
          <p:cNvSpPr txBox="1"/>
          <p:nvPr/>
        </p:nvSpPr>
        <p:spPr>
          <a:xfrm>
            <a:off x="3419873" y="1916832"/>
            <a:ext cx="5544616" cy="3139321"/>
          </a:xfrm>
          <a:prstGeom prst="rect">
            <a:avLst/>
          </a:prstGeom>
          <a:noFill/>
        </p:spPr>
        <p:txBody>
          <a:bodyPr wrap="square" rtlCol="0">
            <a:spAutoFit/>
          </a:bodyPr>
          <a:lstStyle/>
          <a:p>
            <a:pPr marL="285750" indent="-285750">
              <a:buFont typeface="Arial" panose="020B0604020202020204" pitchFamily="34" charset="0"/>
              <a:buChar char="•"/>
            </a:pPr>
            <a:r>
              <a:rPr lang="en-GB" dirty="0" smtClean="0"/>
              <a:t>Basic Structure – Header, main body and footer</a:t>
            </a:r>
          </a:p>
          <a:p>
            <a:pPr marL="285750" indent="-285750">
              <a:buFont typeface="Arial" panose="020B0604020202020204" pitchFamily="34" charset="0"/>
              <a:buChar char="•"/>
            </a:pPr>
            <a:r>
              <a:rPr lang="en-GB" dirty="0" smtClean="0"/>
              <a:t>Main Body comprised </a:t>
            </a:r>
          </a:p>
          <a:p>
            <a:pPr marL="742950" lvl="1" indent="-285750">
              <a:buFont typeface="Arial" panose="020B0604020202020204" pitchFamily="34" charset="0"/>
              <a:buChar char="•"/>
            </a:pPr>
            <a:r>
              <a:rPr lang="en-GB" dirty="0" smtClean="0"/>
              <a:t>two articles </a:t>
            </a:r>
          </a:p>
          <a:p>
            <a:pPr marL="742950" lvl="1" indent="-285750">
              <a:buFont typeface="Arial" panose="020B0604020202020204" pitchFamily="34" charset="0"/>
              <a:buChar char="•"/>
            </a:pPr>
            <a:r>
              <a:rPr lang="en-GB" dirty="0" smtClean="0"/>
              <a:t>a sidebar</a:t>
            </a:r>
          </a:p>
          <a:p>
            <a:pPr marL="285750" indent="-285750">
              <a:buFont typeface="Arial" panose="020B0604020202020204" pitchFamily="34" charset="0"/>
              <a:buChar char="•"/>
            </a:pPr>
            <a:r>
              <a:rPr lang="en-GB" dirty="0" smtClean="0"/>
              <a:t>Main article comprised of:</a:t>
            </a:r>
          </a:p>
          <a:p>
            <a:pPr marL="742950" lvl="1" indent="-285750">
              <a:buFont typeface="Arial" panose="020B0604020202020204" pitchFamily="34" charset="0"/>
              <a:buChar char="•"/>
            </a:pPr>
            <a:r>
              <a:rPr lang="en-GB" dirty="0" smtClean="0"/>
              <a:t>Heading</a:t>
            </a:r>
          </a:p>
          <a:p>
            <a:pPr marL="742950" lvl="1" indent="-285750">
              <a:buFont typeface="Arial" panose="020B0604020202020204" pitchFamily="34" charset="0"/>
              <a:buChar char="•"/>
            </a:pPr>
            <a:r>
              <a:rPr lang="en-GB" dirty="0" smtClean="0"/>
              <a:t>Image</a:t>
            </a:r>
          </a:p>
          <a:p>
            <a:pPr marL="742950" lvl="1" indent="-285750">
              <a:buFont typeface="Arial" panose="020B0604020202020204" pitchFamily="34" charset="0"/>
              <a:buChar char="•"/>
            </a:pPr>
            <a:r>
              <a:rPr lang="en-GB" dirty="0" smtClean="0"/>
              <a:t>+ others e.g. sub-heading, paragraphs, figure caption</a:t>
            </a:r>
          </a:p>
          <a:p>
            <a:pPr marL="285750" indent="-285750">
              <a:buFont typeface="Arial" panose="020B0604020202020204" pitchFamily="34" charset="0"/>
              <a:buChar char="•"/>
            </a:pPr>
            <a:r>
              <a:rPr lang="en-GB" dirty="0" smtClean="0"/>
              <a:t>Rest of page also more complicated than shown here – can broken down further.</a:t>
            </a:r>
          </a:p>
        </p:txBody>
      </p:sp>
    </p:spTree>
    <p:extLst>
      <p:ext uri="{BB962C8B-B14F-4D97-AF65-F5344CB8AC3E}">
        <p14:creationId xmlns:p14="http://schemas.microsoft.com/office/powerpoint/2010/main" val="25536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4" end="4"/>
                                            </p:txEl>
                                          </p:spTgt>
                                        </p:tgtEl>
                                        <p:attrNameLst>
                                          <p:attrName>style.visibility</p:attrName>
                                        </p:attrNameLst>
                                      </p:cBhvr>
                                      <p:to>
                                        <p:strVal val="visible"/>
                                      </p:to>
                                    </p:set>
                                    <p:animEffect transition="in" filter="fade">
                                      <p:cBhvr>
                                        <p:cTn id="54" dur="500"/>
                                        <p:tgtEl>
                                          <p:spTgt spid="5">
                                            <p:txEl>
                                              <p:pRg st="4" end="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animEffect transition="in" filter="fade">
                                      <p:cBhvr>
                                        <p:cTn id="57" dur="500"/>
                                        <p:tgtEl>
                                          <p:spTgt spid="5">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barn(inVertical)">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6" end="6"/>
                                            </p:txEl>
                                          </p:spTgt>
                                        </p:tgtEl>
                                        <p:attrNameLst>
                                          <p:attrName>style.visibility</p:attrName>
                                        </p:attrNameLst>
                                      </p:cBhvr>
                                      <p:to>
                                        <p:strVal val="visible"/>
                                      </p:to>
                                    </p:set>
                                    <p:animEffect transition="in" filter="fade">
                                      <p:cBhvr>
                                        <p:cTn id="67" dur="500"/>
                                        <p:tgtEl>
                                          <p:spTgt spid="5">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barn(inVertical)">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7" end="7"/>
                                            </p:txEl>
                                          </p:spTgt>
                                        </p:tgtEl>
                                        <p:attrNameLst>
                                          <p:attrName>style.visibility</p:attrName>
                                        </p:attrNameLst>
                                      </p:cBhvr>
                                      <p:to>
                                        <p:strVal val="visible"/>
                                      </p:to>
                                    </p:set>
                                    <p:animEffect transition="in" filter="fade">
                                      <p:cBhvr>
                                        <p:cTn id="77" dur="500"/>
                                        <p:tgtEl>
                                          <p:spTgt spid="5">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
                                            <p:txEl>
                                              <p:pRg st="8" end="8"/>
                                            </p:txEl>
                                          </p:spTgt>
                                        </p:tgtEl>
                                        <p:attrNameLst>
                                          <p:attrName>style.visibility</p:attrName>
                                        </p:attrNameLst>
                                      </p:cBhvr>
                                      <p:to>
                                        <p:strVal val="visible"/>
                                      </p:to>
                                    </p:set>
                                    <p:animEffect transition="in" filter="fade">
                                      <p:cBhvr>
                                        <p:cTn id="8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TombolaThemeColours">
      <a:dk1>
        <a:sysClr val="windowText" lastClr="000000"/>
      </a:dk1>
      <a:lt1>
        <a:sysClr val="window" lastClr="FFFFFF"/>
      </a:lt1>
      <a:dk2>
        <a:srgbClr val="053940"/>
      </a:dk2>
      <a:lt2>
        <a:srgbClr val="C8EBEB"/>
      </a:lt2>
      <a:accent1>
        <a:srgbClr val="075661"/>
      </a:accent1>
      <a:accent2>
        <a:srgbClr val="06786D"/>
      </a:accent2>
      <a:accent3>
        <a:srgbClr val="11CBE5"/>
      </a:accent3>
      <a:accent4>
        <a:srgbClr val="12E2FF"/>
      </a:accent4>
      <a:accent5>
        <a:srgbClr val="7CCA62"/>
      </a:accent5>
      <a:accent6>
        <a:srgbClr val="A5C249"/>
      </a:accent6>
      <a:hlink>
        <a:srgbClr val="CC9B00"/>
      </a:hlink>
      <a:folHlink>
        <a:srgbClr val="80A80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3469</TotalTime>
  <Words>5443</Words>
  <Application>Microsoft Office PowerPoint</Application>
  <PresentationFormat>On-screen Show (4:3)</PresentationFormat>
  <Paragraphs>600</Paragraphs>
  <Slides>63</Slides>
  <Notes>45</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Default Theme</vt:lpstr>
      <vt:lpstr>Introduction to Html</vt:lpstr>
      <vt:lpstr>Some Basic Terminology</vt:lpstr>
      <vt:lpstr>Getting a Webpage via the Internet</vt:lpstr>
      <vt:lpstr>How do Individual Pages Work?</vt:lpstr>
      <vt:lpstr>How Is a page Created?</vt:lpstr>
      <vt:lpstr>How is a Web Page Structured?</vt:lpstr>
      <vt:lpstr>Example Html: Hello World</vt:lpstr>
      <vt:lpstr>Page Structure</vt:lpstr>
      <vt:lpstr>Example 1 – Magazine</vt:lpstr>
      <vt:lpstr>Example 2 – Actual Web Page</vt:lpstr>
      <vt:lpstr>Wasn’t that all just layout?</vt:lpstr>
      <vt:lpstr>Achieving more than “Just Text”</vt:lpstr>
      <vt:lpstr>Writing HTML</vt:lpstr>
      <vt:lpstr>What Are We Going to Cover?</vt:lpstr>
      <vt:lpstr>Anatomy of a Tag</vt:lpstr>
      <vt:lpstr>A Barebones HTML Document</vt:lpstr>
      <vt:lpstr>Task – Hello World</vt:lpstr>
      <vt:lpstr>Some Quick Points</vt:lpstr>
      <vt:lpstr>Basic Tags</vt:lpstr>
      <vt:lpstr>Basic Tags Cont.</vt:lpstr>
      <vt:lpstr>Default Style Sheets</vt:lpstr>
      <vt:lpstr>Exercise – Basic Tags</vt:lpstr>
      <vt:lpstr>Did you forget the Page Title?</vt:lpstr>
      <vt:lpstr>HTML Entities</vt:lpstr>
      <vt:lpstr>Div and Span</vt:lpstr>
      <vt:lpstr>Div and Span</vt:lpstr>
      <vt:lpstr>HTML Entities - continued</vt:lpstr>
      <vt:lpstr>HTML Entities – continued 2</vt:lpstr>
      <vt:lpstr>Exercise</vt:lpstr>
      <vt:lpstr>Comments</vt:lpstr>
      <vt:lpstr>Exercise</vt:lpstr>
      <vt:lpstr>Basic Text Formatting</vt:lpstr>
      <vt:lpstr>Exercise – Basic Text Formatting</vt:lpstr>
      <vt:lpstr>Text Formatting Notes</vt:lpstr>
      <vt:lpstr>Hyperlinks</vt:lpstr>
      <vt:lpstr>Hyperlinks - Target</vt:lpstr>
      <vt:lpstr>Hyperlinks – Linking a Sections using Anchor Tags</vt:lpstr>
      <vt:lpstr>URLS</vt:lpstr>
      <vt:lpstr>Images</vt:lpstr>
      <vt:lpstr>Main Exercise</vt:lpstr>
      <vt:lpstr>Main Exercise</vt:lpstr>
      <vt:lpstr>Main Exercise</vt:lpstr>
      <vt:lpstr>Main Exercise</vt:lpstr>
      <vt:lpstr>Pro Tip Extraordinaire</vt:lpstr>
      <vt:lpstr>Lists</vt:lpstr>
      <vt:lpstr>Ordered Lists</vt:lpstr>
      <vt:lpstr>Unordered Lists</vt:lpstr>
      <vt:lpstr>Unordered Lists</vt:lpstr>
      <vt:lpstr>Exercise – </vt:lpstr>
      <vt:lpstr>Exercise – add a menu</vt:lpstr>
      <vt:lpstr>Expected new stuff:</vt:lpstr>
      <vt:lpstr>Tables</vt:lpstr>
      <vt:lpstr>Tables - Stripped down version</vt:lpstr>
      <vt:lpstr>Tables – Spanning</vt:lpstr>
      <vt:lpstr>Exercise – Adding the League Table</vt:lpstr>
      <vt:lpstr>Expected addition</vt:lpstr>
      <vt:lpstr>Tables – What they are not</vt:lpstr>
      <vt:lpstr>Document Structure</vt:lpstr>
      <vt:lpstr>Document Structure</vt:lpstr>
      <vt:lpstr>Document Structure</vt:lpstr>
      <vt:lpstr>Exercise – Restructure </vt:lpstr>
      <vt:lpstr>Forms</vt:lpstr>
      <vt:lpstr>Favicon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Html</dc:title>
  <dc:creator>Keith Barrow</dc:creator>
  <cp:lastModifiedBy>Keith Barrow</cp:lastModifiedBy>
  <cp:revision>462</cp:revision>
  <dcterms:created xsi:type="dcterms:W3CDTF">2014-07-28T09:00:50Z</dcterms:created>
  <dcterms:modified xsi:type="dcterms:W3CDTF">2014-08-28T16:23:58Z</dcterms:modified>
</cp:coreProperties>
</file>